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56" r:id="rId2"/>
    <p:sldId id="287" r:id="rId3"/>
    <p:sldId id="669" r:id="rId4"/>
    <p:sldId id="677" r:id="rId5"/>
    <p:sldId id="670" r:id="rId6"/>
    <p:sldId id="260" r:id="rId7"/>
    <p:sldId id="261" r:id="rId8"/>
    <p:sldId id="262" r:id="rId9"/>
    <p:sldId id="607" r:id="rId10"/>
    <p:sldId id="479" r:id="rId11"/>
    <p:sldId id="622" r:id="rId12"/>
    <p:sldId id="623" r:id="rId13"/>
    <p:sldId id="608" r:id="rId14"/>
    <p:sldId id="503" r:id="rId15"/>
    <p:sldId id="507" r:id="rId16"/>
    <p:sldId id="660" r:id="rId17"/>
    <p:sldId id="504" r:id="rId18"/>
    <p:sldId id="508" r:id="rId19"/>
    <p:sldId id="501" r:id="rId20"/>
    <p:sldId id="502" r:id="rId21"/>
    <p:sldId id="630" r:id="rId22"/>
    <p:sldId id="661" r:id="rId23"/>
    <p:sldId id="662" r:id="rId24"/>
    <p:sldId id="663" r:id="rId25"/>
    <p:sldId id="653" r:id="rId26"/>
    <p:sldId id="650" r:id="rId27"/>
    <p:sldId id="656" r:id="rId28"/>
    <p:sldId id="657" r:id="rId29"/>
    <p:sldId id="654" r:id="rId30"/>
    <p:sldId id="652" r:id="rId31"/>
    <p:sldId id="668" r:id="rId32"/>
    <p:sldId id="509" r:id="rId33"/>
    <p:sldId id="621" r:id="rId34"/>
    <p:sldId id="500" r:id="rId35"/>
    <p:sldId id="611" r:id="rId36"/>
    <p:sldId id="510" r:id="rId37"/>
    <p:sldId id="551" r:id="rId38"/>
    <p:sldId id="555" r:id="rId39"/>
    <p:sldId id="556" r:id="rId40"/>
    <p:sldId id="597" r:id="rId41"/>
    <p:sldId id="566" r:id="rId42"/>
    <p:sldId id="598" r:id="rId43"/>
    <p:sldId id="569" r:id="rId44"/>
    <p:sldId id="570" r:id="rId45"/>
    <p:sldId id="511" r:id="rId46"/>
    <p:sldId id="571" r:id="rId47"/>
    <p:sldId id="604" r:id="rId48"/>
    <p:sldId id="514" r:id="rId49"/>
    <p:sldId id="632" r:id="rId50"/>
    <p:sldId id="658" r:id="rId51"/>
    <p:sldId id="659" r:id="rId52"/>
    <p:sldId id="572" r:id="rId53"/>
    <p:sldId id="637" r:id="rId54"/>
    <p:sldId id="591" r:id="rId55"/>
    <p:sldId id="588" r:id="rId56"/>
    <p:sldId id="589" r:id="rId57"/>
    <p:sldId id="590" r:id="rId58"/>
    <p:sldId id="576" r:id="rId59"/>
    <p:sldId id="531" r:id="rId60"/>
    <p:sldId id="532" r:id="rId61"/>
    <p:sldId id="527" r:id="rId62"/>
    <p:sldId id="528" r:id="rId63"/>
    <p:sldId id="529" r:id="rId64"/>
    <p:sldId id="594" r:id="rId65"/>
    <p:sldId id="600" r:id="rId66"/>
    <p:sldId id="613" r:id="rId67"/>
    <p:sldId id="530" r:id="rId68"/>
    <p:sldId id="601" r:id="rId69"/>
    <p:sldId id="614" r:id="rId70"/>
    <p:sldId id="671" r:id="rId71"/>
    <p:sldId id="672" r:id="rId72"/>
    <p:sldId id="520" r:id="rId73"/>
    <p:sldId id="521" r:id="rId74"/>
    <p:sldId id="522" r:id="rId75"/>
    <p:sldId id="523" r:id="rId76"/>
    <p:sldId id="524" r:id="rId77"/>
    <p:sldId id="665" r:id="rId78"/>
    <p:sldId id="533" r:id="rId79"/>
    <p:sldId id="534" r:id="rId80"/>
    <p:sldId id="535" r:id="rId81"/>
    <p:sldId id="543" r:id="rId82"/>
    <p:sldId id="638" r:id="rId83"/>
    <p:sldId id="536" r:id="rId84"/>
    <p:sldId id="537" r:id="rId85"/>
    <p:sldId id="538" r:id="rId86"/>
    <p:sldId id="539" r:id="rId87"/>
    <p:sldId id="549" r:id="rId88"/>
    <p:sldId id="636" r:id="rId89"/>
    <p:sldId id="494" r:id="rId90"/>
    <p:sldId id="664" r:id="rId91"/>
    <p:sldId id="491" r:id="rId92"/>
    <p:sldId id="545" r:id="rId93"/>
    <p:sldId id="546" r:id="rId94"/>
    <p:sldId id="639" r:id="rId95"/>
    <p:sldId id="615" r:id="rId96"/>
    <p:sldId id="603" r:id="rId97"/>
    <p:sldId id="640" r:id="rId98"/>
    <p:sldId id="673" r:id="rId99"/>
    <p:sldId id="473" r:id="rId100"/>
    <p:sldId id="474" r:id="rId101"/>
    <p:sldId id="475" r:id="rId102"/>
    <p:sldId id="674" r:id="rId103"/>
    <p:sldId id="641" r:id="rId104"/>
    <p:sldId id="620" r:id="rId105"/>
    <p:sldId id="581" r:id="rId106"/>
    <p:sldId id="582" r:id="rId107"/>
    <p:sldId id="583" r:id="rId108"/>
    <p:sldId id="675" r:id="rId109"/>
    <p:sldId id="577" r:id="rId110"/>
    <p:sldId id="587" r:id="rId111"/>
    <p:sldId id="655" r:id="rId112"/>
    <p:sldId id="642" r:id="rId113"/>
    <p:sldId id="643" r:id="rId114"/>
    <p:sldId id="644" r:id="rId115"/>
    <p:sldId id="645" r:id="rId116"/>
    <p:sldId id="646" r:id="rId117"/>
    <p:sldId id="647" r:id="rId118"/>
    <p:sldId id="648" r:id="rId119"/>
    <p:sldId id="649" r:id="rId120"/>
    <p:sldId id="592" r:id="rId121"/>
    <p:sldId id="666" r:id="rId122"/>
    <p:sldId id="676"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6AC5C54-EB98-4C63-800A-6ACA13F79402}">
          <p14:sldIdLst>
            <p14:sldId id="256"/>
            <p14:sldId id="287"/>
            <p14:sldId id="669"/>
            <p14:sldId id="677"/>
            <p14:sldId id="670"/>
            <p14:sldId id="260"/>
            <p14:sldId id="261"/>
            <p14:sldId id="262"/>
            <p14:sldId id="607"/>
            <p14:sldId id="479"/>
            <p14:sldId id="622"/>
            <p14:sldId id="623"/>
            <p14:sldId id="608"/>
            <p14:sldId id="503"/>
            <p14:sldId id="507"/>
            <p14:sldId id="660"/>
            <p14:sldId id="504"/>
            <p14:sldId id="508"/>
            <p14:sldId id="501"/>
            <p14:sldId id="502"/>
            <p14:sldId id="630"/>
            <p14:sldId id="661"/>
            <p14:sldId id="662"/>
            <p14:sldId id="663"/>
            <p14:sldId id="653"/>
            <p14:sldId id="650"/>
            <p14:sldId id="656"/>
            <p14:sldId id="657"/>
            <p14:sldId id="654"/>
            <p14:sldId id="652"/>
            <p14:sldId id="668"/>
            <p14:sldId id="509"/>
            <p14:sldId id="621"/>
            <p14:sldId id="500"/>
            <p14:sldId id="611"/>
            <p14:sldId id="510"/>
            <p14:sldId id="551"/>
            <p14:sldId id="555"/>
            <p14:sldId id="556"/>
            <p14:sldId id="597"/>
            <p14:sldId id="566"/>
            <p14:sldId id="598"/>
            <p14:sldId id="569"/>
            <p14:sldId id="570"/>
            <p14:sldId id="511"/>
            <p14:sldId id="571"/>
            <p14:sldId id="604"/>
            <p14:sldId id="514"/>
            <p14:sldId id="632"/>
            <p14:sldId id="658"/>
            <p14:sldId id="659"/>
            <p14:sldId id="572"/>
            <p14:sldId id="637"/>
            <p14:sldId id="591"/>
            <p14:sldId id="588"/>
            <p14:sldId id="589"/>
            <p14:sldId id="590"/>
            <p14:sldId id="576"/>
            <p14:sldId id="531"/>
            <p14:sldId id="532"/>
            <p14:sldId id="527"/>
            <p14:sldId id="528"/>
            <p14:sldId id="529"/>
            <p14:sldId id="594"/>
            <p14:sldId id="600"/>
            <p14:sldId id="613"/>
            <p14:sldId id="530"/>
            <p14:sldId id="601"/>
            <p14:sldId id="614"/>
            <p14:sldId id="671"/>
            <p14:sldId id="672"/>
            <p14:sldId id="520"/>
            <p14:sldId id="521"/>
            <p14:sldId id="522"/>
            <p14:sldId id="523"/>
            <p14:sldId id="524"/>
            <p14:sldId id="665"/>
            <p14:sldId id="533"/>
            <p14:sldId id="534"/>
            <p14:sldId id="535"/>
            <p14:sldId id="543"/>
            <p14:sldId id="638"/>
            <p14:sldId id="536"/>
            <p14:sldId id="537"/>
            <p14:sldId id="538"/>
            <p14:sldId id="539"/>
            <p14:sldId id="549"/>
            <p14:sldId id="636"/>
            <p14:sldId id="494"/>
            <p14:sldId id="664"/>
            <p14:sldId id="491"/>
            <p14:sldId id="545"/>
            <p14:sldId id="546"/>
            <p14:sldId id="639"/>
            <p14:sldId id="615"/>
            <p14:sldId id="603"/>
            <p14:sldId id="640"/>
            <p14:sldId id="673"/>
            <p14:sldId id="473"/>
            <p14:sldId id="474"/>
            <p14:sldId id="475"/>
            <p14:sldId id="674"/>
            <p14:sldId id="641"/>
            <p14:sldId id="620"/>
            <p14:sldId id="581"/>
            <p14:sldId id="582"/>
            <p14:sldId id="583"/>
            <p14:sldId id="675"/>
            <p14:sldId id="577"/>
            <p14:sldId id="587"/>
            <p14:sldId id="655"/>
            <p14:sldId id="642"/>
            <p14:sldId id="643"/>
            <p14:sldId id="644"/>
            <p14:sldId id="645"/>
            <p14:sldId id="646"/>
            <p14:sldId id="647"/>
            <p14:sldId id="648"/>
            <p14:sldId id="649"/>
            <p14:sldId id="592"/>
            <p14:sldId id="666"/>
            <p14:sldId id="6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2" autoAdjust="0"/>
    <p:restoredTop sz="91741" autoAdjust="0"/>
  </p:normalViewPr>
  <p:slideViewPr>
    <p:cSldViewPr snapToGrid="0">
      <p:cViewPr varScale="1">
        <p:scale>
          <a:sx n="148" d="100"/>
          <a:sy n="148" d="100"/>
        </p:scale>
        <p:origin x="112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iago Castiello" userId="4b34a9fd-d2d8-482f-8c49-3c2673b02d8a" providerId="ADAL" clId="{CC329D88-6045-4429-88EF-90F68E6554DE}"/>
    <pc:docChg chg="custSel delSld modSld modSection">
      <pc:chgData name="Santiago Castiello" userId="4b34a9fd-d2d8-482f-8c49-3c2673b02d8a" providerId="ADAL" clId="{CC329D88-6045-4429-88EF-90F68E6554DE}" dt="2019-08-15T13:40:38.149" v="29" actId="1076"/>
      <pc:docMkLst>
        <pc:docMk/>
      </pc:docMkLst>
      <pc:sldChg chg="modSp">
        <pc:chgData name="Santiago Castiello" userId="4b34a9fd-d2d8-482f-8c49-3c2673b02d8a" providerId="ADAL" clId="{CC329D88-6045-4429-88EF-90F68E6554DE}" dt="2019-08-15T13:40:38.149" v="29" actId="1076"/>
        <pc:sldMkLst>
          <pc:docMk/>
          <pc:sldMk cId="3894296629" sldId="287"/>
        </pc:sldMkLst>
        <pc:spChg chg="mod">
          <ac:chgData name="Santiago Castiello" userId="4b34a9fd-d2d8-482f-8c49-3c2673b02d8a" providerId="ADAL" clId="{CC329D88-6045-4429-88EF-90F68E6554DE}" dt="2019-08-15T13:40:38.149" v="29" actId="1076"/>
          <ac:spMkLst>
            <pc:docMk/>
            <pc:sldMk cId="3894296629" sldId="287"/>
            <ac:spMk id="10" creationId="{00000000-0000-0000-0000-000000000000}"/>
          </ac:spMkLst>
        </pc:spChg>
      </pc:sldChg>
      <pc:sldChg chg="del">
        <pc:chgData name="Santiago Castiello" userId="4b34a9fd-d2d8-482f-8c49-3c2673b02d8a" providerId="ADAL" clId="{CC329D88-6045-4429-88EF-90F68E6554DE}" dt="2019-08-15T00:50:39.908" v="13" actId="2696"/>
        <pc:sldMkLst>
          <pc:docMk/>
          <pc:sldMk cId="1098932666" sldId="595"/>
        </pc:sldMkLst>
      </pc:sldChg>
      <pc:sldChg chg="del">
        <pc:chgData name="Santiago Castiello" userId="4b34a9fd-d2d8-482f-8c49-3c2673b02d8a" providerId="ADAL" clId="{CC329D88-6045-4429-88EF-90F68E6554DE}" dt="2019-08-15T00:49:14.796" v="12" actId="2696"/>
        <pc:sldMkLst>
          <pc:docMk/>
          <pc:sldMk cId="978264694" sldId="599"/>
        </pc:sldMkLst>
      </pc:sldChg>
      <pc:sldChg chg="addSp delSp modSp">
        <pc:chgData name="Santiago Castiello" userId="4b34a9fd-d2d8-482f-8c49-3c2673b02d8a" providerId="ADAL" clId="{CC329D88-6045-4429-88EF-90F68E6554DE}" dt="2019-08-15T00:48:34.078" v="11" actId="1076"/>
        <pc:sldMkLst>
          <pc:docMk/>
          <pc:sldMk cId="1537753541" sldId="621"/>
        </pc:sldMkLst>
        <pc:spChg chg="del">
          <ac:chgData name="Santiago Castiello" userId="4b34a9fd-d2d8-482f-8c49-3c2673b02d8a" providerId="ADAL" clId="{CC329D88-6045-4429-88EF-90F68E6554DE}" dt="2019-08-15T00:48:06.167" v="0" actId="478"/>
          <ac:spMkLst>
            <pc:docMk/>
            <pc:sldMk cId="1537753541" sldId="621"/>
            <ac:spMk id="6" creationId="{00000000-0000-0000-0000-000000000000}"/>
          </ac:spMkLst>
        </pc:spChg>
        <pc:spChg chg="del">
          <ac:chgData name="Santiago Castiello" userId="4b34a9fd-d2d8-482f-8c49-3c2673b02d8a" providerId="ADAL" clId="{CC329D88-6045-4429-88EF-90F68E6554DE}" dt="2019-08-15T00:48:06.167" v="0" actId="478"/>
          <ac:spMkLst>
            <pc:docMk/>
            <pc:sldMk cId="1537753541" sldId="621"/>
            <ac:spMk id="7" creationId="{00000000-0000-0000-0000-000000000000}"/>
          </ac:spMkLst>
        </pc:spChg>
        <pc:spChg chg="del">
          <ac:chgData name="Santiago Castiello" userId="4b34a9fd-d2d8-482f-8c49-3c2673b02d8a" providerId="ADAL" clId="{CC329D88-6045-4429-88EF-90F68E6554DE}" dt="2019-08-15T00:48:15.322" v="4" actId="478"/>
          <ac:spMkLst>
            <pc:docMk/>
            <pc:sldMk cId="1537753541" sldId="621"/>
            <ac:spMk id="8" creationId="{00000000-0000-0000-0000-000000000000}"/>
          </ac:spMkLst>
        </pc:spChg>
        <pc:spChg chg="del">
          <ac:chgData name="Santiago Castiello" userId="4b34a9fd-d2d8-482f-8c49-3c2673b02d8a" providerId="ADAL" clId="{CC329D88-6045-4429-88EF-90F68E6554DE}" dt="2019-08-15T00:48:06.167" v="0" actId="478"/>
          <ac:spMkLst>
            <pc:docMk/>
            <pc:sldMk cId="1537753541" sldId="621"/>
            <ac:spMk id="9" creationId="{00000000-0000-0000-0000-000000000000}"/>
          </ac:spMkLst>
        </pc:spChg>
        <pc:spChg chg="add">
          <ac:chgData name="Santiago Castiello" userId="4b34a9fd-d2d8-482f-8c49-3c2673b02d8a" providerId="ADAL" clId="{CC329D88-6045-4429-88EF-90F68E6554DE}" dt="2019-08-15T00:48:22.046" v="7"/>
          <ac:spMkLst>
            <pc:docMk/>
            <pc:sldMk cId="1537753541" sldId="621"/>
            <ac:spMk id="11" creationId="{98F05744-662B-4DA1-9862-D36B4110E5F3}"/>
          </ac:spMkLst>
        </pc:spChg>
        <pc:spChg chg="del">
          <ac:chgData name="Santiago Castiello" userId="4b34a9fd-d2d8-482f-8c49-3c2673b02d8a" providerId="ADAL" clId="{CC329D88-6045-4429-88EF-90F68E6554DE}" dt="2019-08-15T00:48:21.739" v="6"/>
          <ac:spMkLst>
            <pc:docMk/>
            <pc:sldMk cId="1537753541" sldId="621"/>
            <ac:spMk id="12" creationId="{00000000-0000-0000-0000-000000000000}"/>
          </ac:spMkLst>
        </pc:spChg>
        <pc:spChg chg="add mod">
          <ac:chgData name="Santiago Castiello" userId="4b34a9fd-d2d8-482f-8c49-3c2673b02d8a" providerId="ADAL" clId="{CC329D88-6045-4429-88EF-90F68E6554DE}" dt="2019-08-15T00:48:34.078" v="11" actId="1076"/>
          <ac:spMkLst>
            <pc:docMk/>
            <pc:sldMk cId="1537753541" sldId="621"/>
            <ac:spMk id="13" creationId="{61432949-D52B-428E-99C2-6F88498474C8}"/>
          </ac:spMkLst>
        </pc:spChg>
        <pc:spChg chg="del">
          <ac:chgData name="Santiago Castiello" userId="4b34a9fd-d2d8-482f-8c49-3c2673b02d8a" providerId="ADAL" clId="{CC329D88-6045-4429-88EF-90F68E6554DE}" dt="2019-08-15T00:48:21.739" v="6"/>
          <ac:spMkLst>
            <pc:docMk/>
            <pc:sldMk cId="1537753541" sldId="621"/>
            <ac:spMk id="17" creationId="{00000000-0000-0000-0000-000000000000}"/>
          </ac:spMkLst>
        </pc:spChg>
        <pc:picChg chg="add mod">
          <ac:chgData name="Santiago Castiello" userId="4b34a9fd-d2d8-482f-8c49-3c2673b02d8a" providerId="ADAL" clId="{CC329D88-6045-4429-88EF-90F68E6554DE}" dt="2019-08-15T00:48:30.493" v="10" actId="1076"/>
          <ac:picMkLst>
            <pc:docMk/>
            <pc:sldMk cId="1537753541" sldId="621"/>
            <ac:picMk id="1026" creationId="{C747F7DB-B8F5-4E7A-9953-F61C87D94018}"/>
          </ac:picMkLst>
        </pc:picChg>
      </pc:sldChg>
      <pc:sldChg chg="del">
        <pc:chgData name="Santiago Castiello" userId="4b34a9fd-d2d8-482f-8c49-3c2673b02d8a" providerId="ADAL" clId="{CC329D88-6045-4429-88EF-90F68E6554DE}" dt="2019-08-15T00:50:40.859" v="14" actId="2696"/>
        <pc:sldMkLst>
          <pc:docMk/>
          <pc:sldMk cId="1198359032" sldId="667"/>
        </pc:sldMkLst>
      </pc:sldChg>
    </pc:docChg>
  </pc:docChgLst>
  <pc:docChgLst>
    <pc:chgData name="Santiago Castiello" userId="4b34a9fd-d2d8-482f-8c49-3c2673b02d8a" providerId="ADAL" clId="{B7DDA6DE-2BF8-48AC-8D67-C78FA27874D9}"/>
    <pc:docChg chg="undo addSld delSld modSld modSection">
      <pc:chgData name="Santiago Castiello" userId="4b34a9fd-d2d8-482f-8c49-3c2673b02d8a" providerId="ADAL" clId="{B7DDA6DE-2BF8-48AC-8D67-C78FA27874D9}" dt="2019-09-05T14:09:46.362" v="7" actId="2696"/>
      <pc:docMkLst>
        <pc:docMk/>
      </pc:docMkLst>
      <pc:sldChg chg="modSp">
        <pc:chgData name="Santiago Castiello" userId="4b34a9fd-d2d8-482f-8c49-3c2673b02d8a" providerId="ADAL" clId="{B7DDA6DE-2BF8-48AC-8D67-C78FA27874D9}" dt="2019-09-05T14:07:21.682" v="2" actId="20577"/>
        <pc:sldMkLst>
          <pc:docMk/>
          <pc:sldMk cId="3894296629" sldId="287"/>
        </pc:sldMkLst>
        <pc:spChg chg="mod">
          <ac:chgData name="Santiago Castiello" userId="4b34a9fd-d2d8-482f-8c49-3c2673b02d8a" providerId="ADAL" clId="{B7DDA6DE-2BF8-48AC-8D67-C78FA27874D9}" dt="2019-09-05T14:07:21.682" v="2" actId="20577"/>
          <ac:spMkLst>
            <pc:docMk/>
            <pc:sldMk cId="3894296629" sldId="287"/>
            <ac:spMk id="10" creationId="{00000000-0000-0000-0000-000000000000}"/>
          </ac:spMkLst>
        </pc:spChg>
      </pc:sldChg>
      <pc:sldChg chg="del">
        <pc:chgData name="Santiago Castiello" userId="4b34a9fd-d2d8-482f-8c49-3c2673b02d8a" providerId="ADAL" clId="{B7DDA6DE-2BF8-48AC-8D67-C78FA27874D9}" dt="2019-09-05T14:09:46.362" v="7" actId="2696"/>
        <pc:sldMkLst>
          <pc:docMk/>
          <pc:sldMk cId="2112465703" sldId="490"/>
        </pc:sldMkLst>
      </pc:sldChg>
      <pc:sldChg chg="add del">
        <pc:chgData name="Santiago Castiello" userId="4b34a9fd-d2d8-482f-8c49-3c2673b02d8a" providerId="ADAL" clId="{B7DDA6DE-2BF8-48AC-8D67-C78FA27874D9}" dt="2019-09-05T14:09:37.709" v="6" actId="2696"/>
        <pc:sldMkLst>
          <pc:docMk/>
          <pc:sldMk cId="2412222937" sldId="509"/>
        </pc:sldMkLst>
      </pc:sldChg>
      <pc:sldChg chg="add del">
        <pc:chgData name="Santiago Castiello" userId="4b34a9fd-d2d8-482f-8c49-3c2673b02d8a" providerId="ADAL" clId="{B7DDA6DE-2BF8-48AC-8D67-C78FA27874D9}" dt="2019-09-05T14:08:48.095" v="4" actId="2696"/>
        <pc:sldMkLst>
          <pc:docMk/>
          <pc:sldMk cId="1549032944" sldId="625"/>
        </pc:sldMkLst>
      </pc:sldChg>
    </pc:docChg>
  </pc:docChgLst>
  <pc:docChgLst>
    <pc:chgData name="Castiello de Obeso, Santiago" userId="b4fc0b8e-1f0e-417a-8aad-015961d2398a" providerId="ADAL" clId="{874D4D3A-1AD8-45F2-A3BD-CE730EAD7CBD}"/>
    <pc:docChg chg="modSld">
      <pc:chgData name="Castiello de Obeso, Santiago" userId="b4fc0b8e-1f0e-417a-8aad-015961d2398a" providerId="ADAL" clId="{874D4D3A-1AD8-45F2-A3BD-CE730EAD7CBD}" dt="2024-05-11T17:04:12.783" v="9" actId="20577"/>
      <pc:docMkLst>
        <pc:docMk/>
      </pc:docMkLst>
      <pc:sldChg chg="modSp mod">
        <pc:chgData name="Castiello de Obeso, Santiago" userId="b4fc0b8e-1f0e-417a-8aad-015961d2398a" providerId="ADAL" clId="{874D4D3A-1AD8-45F2-A3BD-CE730EAD7CBD}" dt="2024-05-11T17:04:12.783" v="9" actId="20577"/>
        <pc:sldMkLst>
          <pc:docMk/>
          <pc:sldMk cId="3405084184" sldId="256"/>
        </pc:sldMkLst>
        <pc:spChg chg="mod">
          <ac:chgData name="Castiello de Obeso, Santiago" userId="b4fc0b8e-1f0e-417a-8aad-015961d2398a" providerId="ADAL" clId="{874D4D3A-1AD8-45F2-A3BD-CE730EAD7CBD}" dt="2024-05-11T17:04:12.783" v="9" actId="20577"/>
          <ac:spMkLst>
            <pc:docMk/>
            <pc:sldMk cId="3405084184" sldId="256"/>
            <ac:spMk id="8" creationId="{3D3A654C-98A9-40A6-BCA9-6C6E2E2CEC75}"/>
          </ac:spMkLst>
        </pc:spChg>
      </pc:sldChg>
    </pc:docChg>
  </pc:docChgLst>
  <pc:docChgLst>
    <pc:chgData name="Castiello de Obeso, Santiago" userId="b4fc0b8e-1f0e-417a-8aad-015961d2398a" providerId="ADAL" clId="{433D4A6A-64B1-4778-9865-BEB137147180}"/>
    <pc:docChg chg="custSel addSld delSld modSld sldOrd modSection">
      <pc:chgData name="Castiello de Obeso, Santiago" userId="b4fc0b8e-1f0e-417a-8aad-015961d2398a" providerId="ADAL" clId="{433D4A6A-64B1-4778-9865-BEB137147180}" dt="2023-10-28T16:14:28.185" v="95" actId="478"/>
      <pc:docMkLst>
        <pc:docMk/>
      </pc:docMkLst>
      <pc:sldChg chg="addSp delSp modSp add mod setBg">
        <pc:chgData name="Castiello de Obeso, Santiago" userId="b4fc0b8e-1f0e-417a-8aad-015961d2398a" providerId="ADAL" clId="{433D4A6A-64B1-4778-9865-BEB137147180}" dt="2023-10-28T15:23:26.540" v="92" actId="403"/>
        <pc:sldMkLst>
          <pc:docMk/>
          <pc:sldMk cId="3405084184" sldId="256"/>
        </pc:sldMkLst>
        <pc:spChg chg="mod">
          <ac:chgData name="Castiello de Obeso, Santiago" userId="b4fc0b8e-1f0e-417a-8aad-015961d2398a" providerId="ADAL" clId="{433D4A6A-64B1-4778-9865-BEB137147180}" dt="2023-10-28T15:23:26.540" v="92" actId="403"/>
          <ac:spMkLst>
            <pc:docMk/>
            <pc:sldMk cId="3405084184" sldId="256"/>
            <ac:spMk id="8" creationId="{3D3A654C-98A9-40A6-BCA9-6C6E2E2CEC75}"/>
          </ac:spMkLst>
        </pc:spChg>
        <pc:picChg chg="add del mod">
          <ac:chgData name="Castiello de Obeso, Santiago" userId="b4fc0b8e-1f0e-417a-8aad-015961d2398a" providerId="ADAL" clId="{433D4A6A-64B1-4778-9865-BEB137147180}" dt="2023-10-28T15:16:54.280" v="5"/>
          <ac:picMkLst>
            <pc:docMk/>
            <pc:sldMk cId="3405084184" sldId="256"/>
            <ac:picMk id="2" creationId="{7570F158-01E8-73C4-F336-A434EDC862B5}"/>
          </ac:picMkLst>
        </pc:picChg>
      </pc:sldChg>
      <pc:sldChg chg="add">
        <pc:chgData name="Castiello de Obeso, Santiago" userId="b4fc0b8e-1f0e-417a-8aad-015961d2398a" providerId="ADAL" clId="{433D4A6A-64B1-4778-9865-BEB137147180}" dt="2023-10-28T15:17:59.208" v="14"/>
        <pc:sldMkLst>
          <pc:docMk/>
          <pc:sldMk cId="3119471888" sldId="260"/>
        </pc:sldMkLst>
      </pc:sldChg>
      <pc:sldChg chg="modSp add mod">
        <pc:chgData name="Castiello de Obeso, Santiago" userId="b4fc0b8e-1f0e-417a-8aad-015961d2398a" providerId="ADAL" clId="{433D4A6A-64B1-4778-9865-BEB137147180}" dt="2023-10-28T15:18:41.198" v="24" actId="1076"/>
        <pc:sldMkLst>
          <pc:docMk/>
          <pc:sldMk cId="1961032148" sldId="261"/>
        </pc:sldMkLst>
        <pc:picChg chg="mod">
          <ac:chgData name="Castiello de Obeso, Santiago" userId="b4fc0b8e-1f0e-417a-8aad-015961d2398a" providerId="ADAL" clId="{433D4A6A-64B1-4778-9865-BEB137147180}" dt="2023-10-28T15:18:41.198" v="24" actId="1076"/>
          <ac:picMkLst>
            <pc:docMk/>
            <pc:sldMk cId="1961032148" sldId="261"/>
            <ac:picMk id="4" creationId="{00000000-0000-0000-0000-000000000000}"/>
          </ac:picMkLst>
        </pc:picChg>
      </pc:sldChg>
      <pc:sldChg chg="modSp add mod">
        <pc:chgData name="Castiello de Obeso, Santiago" userId="b4fc0b8e-1f0e-417a-8aad-015961d2398a" providerId="ADAL" clId="{433D4A6A-64B1-4778-9865-BEB137147180}" dt="2023-10-28T15:18:58.854" v="27" actId="1076"/>
        <pc:sldMkLst>
          <pc:docMk/>
          <pc:sldMk cId="989400687" sldId="262"/>
        </pc:sldMkLst>
        <pc:picChg chg="mod">
          <ac:chgData name="Castiello de Obeso, Santiago" userId="b4fc0b8e-1f0e-417a-8aad-015961d2398a" providerId="ADAL" clId="{433D4A6A-64B1-4778-9865-BEB137147180}" dt="2023-10-28T15:18:58.854" v="27" actId="1076"/>
          <ac:picMkLst>
            <pc:docMk/>
            <pc:sldMk cId="989400687" sldId="262"/>
            <ac:picMk id="4" creationId="{00000000-0000-0000-0000-000000000000}"/>
          </ac:picMkLst>
        </pc:picChg>
      </pc:sldChg>
      <pc:sldChg chg="addSp delSp modSp mod">
        <pc:chgData name="Castiello de Obeso, Santiago" userId="b4fc0b8e-1f0e-417a-8aad-015961d2398a" providerId="ADAL" clId="{433D4A6A-64B1-4778-9865-BEB137147180}" dt="2023-10-28T15:17:13.293" v="12" actId="1076"/>
        <pc:sldMkLst>
          <pc:docMk/>
          <pc:sldMk cId="3894296629" sldId="287"/>
        </pc:sldMkLst>
        <pc:spChg chg="add mod">
          <ac:chgData name="Castiello de Obeso, Santiago" userId="b4fc0b8e-1f0e-417a-8aad-015961d2398a" providerId="ADAL" clId="{433D4A6A-64B1-4778-9865-BEB137147180}" dt="2023-10-28T15:17:13.293" v="12" actId="1076"/>
          <ac:spMkLst>
            <pc:docMk/>
            <pc:sldMk cId="3894296629" sldId="287"/>
            <ac:spMk id="2" creationId="{FD7F28DB-6401-A691-16B2-17EB0C2D88F6}"/>
          </ac:spMkLst>
        </pc:spChg>
        <pc:spChg chg="del">
          <ac:chgData name="Castiello de Obeso, Santiago" userId="b4fc0b8e-1f0e-417a-8aad-015961d2398a" providerId="ADAL" clId="{433D4A6A-64B1-4778-9865-BEB137147180}" dt="2023-10-28T15:17:04.915" v="6" actId="478"/>
          <ac:spMkLst>
            <pc:docMk/>
            <pc:sldMk cId="3894296629" sldId="287"/>
            <ac:spMk id="9" creationId="{00000000-0000-0000-0000-000000000000}"/>
          </ac:spMkLst>
        </pc:spChg>
        <pc:spChg chg="del">
          <ac:chgData name="Castiello de Obeso, Santiago" userId="b4fc0b8e-1f0e-417a-8aad-015961d2398a" providerId="ADAL" clId="{433D4A6A-64B1-4778-9865-BEB137147180}" dt="2023-10-28T15:17:07.127" v="8" actId="478"/>
          <ac:spMkLst>
            <pc:docMk/>
            <pc:sldMk cId="3894296629" sldId="287"/>
            <ac:spMk id="10" creationId="{00000000-0000-0000-0000-000000000000}"/>
          </ac:spMkLst>
        </pc:spChg>
        <pc:picChg chg="del">
          <ac:chgData name="Castiello de Obeso, Santiago" userId="b4fc0b8e-1f0e-417a-8aad-015961d2398a" providerId="ADAL" clId="{433D4A6A-64B1-4778-9865-BEB137147180}" dt="2023-10-28T15:17:07.127" v="8" actId="478"/>
          <ac:picMkLst>
            <pc:docMk/>
            <pc:sldMk cId="3894296629" sldId="287"/>
            <ac:picMk id="5" creationId="{00000000-0000-0000-0000-000000000000}"/>
          </ac:picMkLst>
        </pc:picChg>
        <pc:picChg chg="mod">
          <ac:chgData name="Castiello de Obeso, Santiago" userId="b4fc0b8e-1f0e-417a-8aad-015961d2398a" providerId="ADAL" clId="{433D4A6A-64B1-4778-9865-BEB137147180}" dt="2023-10-28T15:17:09.492" v="10" actId="1076"/>
          <ac:picMkLst>
            <pc:docMk/>
            <pc:sldMk cId="3894296629" sldId="287"/>
            <ac:picMk id="20484" creationId="{00000000-0000-0000-0000-000000000000}"/>
          </ac:picMkLst>
        </pc:picChg>
      </pc:sldChg>
      <pc:sldChg chg="del">
        <pc:chgData name="Castiello de Obeso, Santiago" userId="b4fc0b8e-1f0e-417a-8aad-015961d2398a" providerId="ADAL" clId="{433D4A6A-64B1-4778-9865-BEB137147180}" dt="2023-10-28T15:20:19.828" v="30" actId="47"/>
        <pc:sldMkLst>
          <pc:docMk/>
          <pc:sldMk cId="1150103250" sldId="459"/>
        </pc:sldMkLst>
      </pc:sldChg>
      <pc:sldChg chg="del">
        <pc:chgData name="Castiello de Obeso, Santiago" userId="b4fc0b8e-1f0e-417a-8aad-015961d2398a" providerId="ADAL" clId="{433D4A6A-64B1-4778-9865-BEB137147180}" dt="2023-10-28T15:20:37.895" v="33" actId="47"/>
        <pc:sldMkLst>
          <pc:docMk/>
          <pc:sldMk cId="1921367845" sldId="471"/>
        </pc:sldMkLst>
      </pc:sldChg>
      <pc:sldChg chg="del">
        <pc:chgData name="Castiello de Obeso, Santiago" userId="b4fc0b8e-1f0e-417a-8aad-015961d2398a" providerId="ADAL" clId="{433D4A6A-64B1-4778-9865-BEB137147180}" dt="2023-10-28T15:17:15.523" v="13" actId="47"/>
        <pc:sldMkLst>
          <pc:docMk/>
          <pc:sldMk cId="2439789460" sldId="497"/>
        </pc:sldMkLst>
      </pc:sldChg>
      <pc:sldChg chg="del">
        <pc:chgData name="Castiello de Obeso, Santiago" userId="b4fc0b8e-1f0e-417a-8aad-015961d2398a" providerId="ADAL" clId="{433D4A6A-64B1-4778-9865-BEB137147180}" dt="2023-10-28T15:22:10.677" v="69" actId="47"/>
        <pc:sldMkLst>
          <pc:docMk/>
          <pc:sldMk cId="2307427965" sldId="552"/>
        </pc:sldMkLst>
      </pc:sldChg>
      <pc:sldChg chg="del">
        <pc:chgData name="Castiello de Obeso, Santiago" userId="b4fc0b8e-1f0e-417a-8aad-015961d2398a" providerId="ADAL" clId="{433D4A6A-64B1-4778-9865-BEB137147180}" dt="2023-10-28T15:22:43.662" v="86" actId="47"/>
        <pc:sldMkLst>
          <pc:docMk/>
          <pc:sldMk cId="3495876951" sldId="578"/>
        </pc:sldMkLst>
      </pc:sldChg>
      <pc:sldChg chg="del">
        <pc:chgData name="Castiello de Obeso, Santiago" userId="b4fc0b8e-1f0e-417a-8aad-015961d2398a" providerId="ADAL" clId="{433D4A6A-64B1-4778-9865-BEB137147180}" dt="2023-10-28T15:21:18.472" v="44" actId="47"/>
        <pc:sldMkLst>
          <pc:docMk/>
          <pc:sldMk cId="635261093" sldId="585"/>
        </pc:sldMkLst>
      </pc:sldChg>
      <pc:sldChg chg="del">
        <pc:chgData name="Castiello de Obeso, Santiago" userId="b4fc0b8e-1f0e-417a-8aad-015961d2398a" providerId="ADAL" clId="{433D4A6A-64B1-4778-9865-BEB137147180}" dt="2023-10-28T15:22:05.660" v="68" actId="47"/>
        <pc:sldMkLst>
          <pc:docMk/>
          <pc:sldMk cId="130940814" sldId="586"/>
        </pc:sldMkLst>
      </pc:sldChg>
      <pc:sldChg chg="ord">
        <pc:chgData name="Castiello de Obeso, Santiago" userId="b4fc0b8e-1f0e-417a-8aad-015961d2398a" providerId="ADAL" clId="{433D4A6A-64B1-4778-9865-BEB137147180}" dt="2023-10-28T15:18:06.492" v="16"/>
        <pc:sldMkLst>
          <pc:docMk/>
          <pc:sldMk cId="2548606611" sldId="607"/>
        </pc:sldMkLst>
      </pc:sldChg>
      <pc:sldChg chg="del">
        <pc:chgData name="Castiello de Obeso, Santiago" userId="b4fc0b8e-1f0e-417a-8aad-015961d2398a" providerId="ADAL" clId="{433D4A6A-64B1-4778-9865-BEB137147180}" dt="2023-10-28T16:12:55.332" v="94" actId="47"/>
        <pc:sldMkLst>
          <pc:docMk/>
          <pc:sldMk cId="1549032944" sldId="625"/>
        </pc:sldMkLst>
      </pc:sldChg>
      <pc:sldChg chg="modSp add mod ord setBg">
        <pc:chgData name="Castiello de Obeso, Santiago" userId="b4fc0b8e-1f0e-417a-8aad-015961d2398a" providerId="ADAL" clId="{433D4A6A-64B1-4778-9865-BEB137147180}" dt="2023-10-28T15:22:27.651" v="82" actId="6549"/>
        <pc:sldMkLst>
          <pc:docMk/>
          <pc:sldMk cId="3811968768" sldId="655"/>
        </pc:sldMkLst>
        <pc:spChg chg="mod">
          <ac:chgData name="Castiello de Obeso, Santiago" userId="b4fc0b8e-1f0e-417a-8aad-015961d2398a" providerId="ADAL" clId="{433D4A6A-64B1-4778-9865-BEB137147180}" dt="2023-10-28T15:22:27.651" v="82" actId="6549"/>
          <ac:spMkLst>
            <pc:docMk/>
            <pc:sldMk cId="3811968768" sldId="655"/>
            <ac:spMk id="14" creationId="{00000000-0000-0000-0000-000000000000}"/>
          </ac:spMkLst>
        </pc:spChg>
      </pc:sldChg>
      <pc:sldChg chg="delSp mod">
        <pc:chgData name="Castiello de Obeso, Santiago" userId="b4fc0b8e-1f0e-417a-8aad-015961d2398a" providerId="ADAL" clId="{433D4A6A-64B1-4778-9865-BEB137147180}" dt="2023-10-28T16:14:28.185" v="95" actId="478"/>
        <pc:sldMkLst>
          <pc:docMk/>
          <pc:sldMk cId="2220826101" sldId="666"/>
        </pc:sldMkLst>
        <pc:spChg chg="del">
          <ac:chgData name="Castiello de Obeso, Santiago" userId="b4fc0b8e-1f0e-417a-8aad-015961d2398a" providerId="ADAL" clId="{433D4A6A-64B1-4778-9865-BEB137147180}" dt="2023-10-28T16:14:28.185" v="95" actId="478"/>
          <ac:spMkLst>
            <pc:docMk/>
            <pc:sldMk cId="2220826101" sldId="666"/>
            <ac:spMk id="7" creationId="{00000000-0000-0000-0000-000000000000}"/>
          </ac:spMkLst>
        </pc:spChg>
      </pc:sldChg>
      <pc:sldChg chg="modSp add mod">
        <pc:chgData name="Castiello de Obeso, Santiago" userId="b4fc0b8e-1f0e-417a-8aad-015961d2398a" providerId="ADAL" clId="{433D4A6A-64B1-4778-9865-BEB137147180}" dt="2023-10-28T15:22:57.543" v="90" actId="20577"/>
        <pc:sldMkLst>
          <pc:docMk/>
          <pc:sldMk cId="4066322155" sldId="669"/>
        </pc:sldMkLst>
        <pc:spChg chg="mod">
          <ac:chgData name="Castiello de Obeso, Santiago" userId="b4fc0b8e-1f0e-417a-8aad-015961d2398a" providerId="ADAL" clId="{433D4A6A-64B1-4778-9865-BEB137147180}" dt="2023-10-28T15:22:57.543" v="90" actId="20577"/>
          <ac:spMkLst>
            <pc:docMk/>
            <pc:sldMk cId="4066322155" sldId="669"/>
            <ac:spMk id="7" creationId="{00000000-0000-0000-0000-000000000000}"/>
          </ac:spMkLst>
        </pc:spChg>
      </pc:sldChg>
      <pc:sldChg chg="add">
        <pc:chgData name="Castiello de Obeso, Santiago" userId="b4fc0b8e-1f0e-417a-8aad-015961d2398a" providerId="ADAL" clId="{433D4A6A-64B1-4778-9865-BEB137147180}" dt="2023-10-28T15:17:59.208" v="14"/>
        <pc:sldMkLst>
          <pc:docMk/>
          <pc:sldMk cId="4145931135" sldId="670"/>
        </pc:sldMkLst>
      </pc:sldChg>
      <pc:sldChg chg="add setBg">
        <pc:chgData name="Castiello de Obeso, Santiago" userId="b4fc0b8e-1f0e-417a-8aad-015961d2398a" providerId="ADAL" clId="{433D4A6A-64B1-4778-9865-BEB137147180}" dt="2023-10-28T15:20:17.383" v="29"/>
        <pc:sldMkLst>
          <pc:docMk/>
          <pc:sldMk cId="1271341864" sldId="671"/>
        </pc:sldMkLst>
      </pc:sldChg>
      <pc:sldChg chg="modSp add mod setBg">
        <pc:chgData name="Castiello de Obeso, Santiago" userId="b4fc0b8e-1f0e-417a-8aad-015961d2398a" providerId="ADAL" clId="{433D4A6A-64B1-4778-9865-BEB137147180}" dt="2023-10-28T15:21:35.378" v="56" actId="6549"/>
        <pc:sldMkLst>
          <pc:docMk/>
          <pc:sldMk cId="1130790130" sldId="672"/>
        </pc:sldMkLst>
        <pc:spChg chg="mod">
          <ac:chgData name="Castiello de Obeso, Santiago" userId="b4fc0b8e-1f0e-417a-8aad-015961d2398a" providerId="ADAL" clId="{433D4A6A-64B1-4778-9865-BEB137147180}" dt="2023-10-28T15:21:35.378" v="56" actId="6549"/>
          <ac:spMkLst>
            <pc:docMk/>
            <pc:sldMk cId="1130790130" sldId="672"/>
            <ac:spMk id="14" creationId="{00000000-0000-0000-0000-000000000000}"/>
          </ac:spMkLst>
        </pc:spChg>
      </pc:sldChg>
      <pc:sldChg chg="modSp add mod setBg">
        <pc:chgData name="Castiello de Obeso, Santiago" userId="b4fc0b8e-1f0e-417a-8aad-015961d2398a" providerId="ADAL" clId="{433D4A6A-64B1-4778-9865-BEB137147180}" dt="2023-10-28T15:21:25.158" v="48" actId="20577"/>
        <pc:sldMkLst>
          <pc:docMk/>
          <pc:sldMk cId="3006348428" sldId="673"/>
        </pc:sldMkLst>
        <pc:spChg chg="mod">
          <ac:chgData name="Castiello de Obeso, Santiago" userId="b4fc0b8e-1f0e-417a-8aad-015961d2398a" providerId="ADAL" clId="{433D4A6A-64B1-4778-9865-BEB137147180}" dt="2023-10-28T15:21:25.158" v="48" actId="20577"/>
          <ac:spMkLst>
            <pc:docMk/>
            <pc:sldMk cId="3006348428" sldId="673"/>
            <ac:spMk id="14" creationId="{00000000-0000-0000-0000-000000000000}"/>
          </ac:spMkLst>
        </pc:spChg>
      </pc:sldChg>
      <pc:sldChg chg="modSp add mod setBg">
        <pc:chgData name="Castiello de Obeso, Santiago" userId="b4fc0b8e-1f0e-417a-8aad-015961d2398a" providerId="ADAL" clId="{433D4A6A-64B1-4778-9865-BEB137147180}" dt="2023-10-28T15:21:15.672" v="43" actId="6549"/>
        <pc:sldMkLst>
          <pc:docMk/>
          <pc:sldMk cId="3036130530" sldId="674"/>
        </pc:sldMkLst>
        <pc:spChg chg="mod">
          <ac:chgData name="Castiello de Obeso, Santiago" userId="b4fc0b8e-1f0e-417a-8aad-015961d2398a" providerId="ADAL" clId="{433D4A6A-64B1-4778-9865-BEB137147180}" dt="2023-10-28T15:21:15.672" v="43" actId="6549"/>
          <ac:spMkLst>
            <pc:docMk/>
            <pc:sldMk cId="3036130530" sldId="674"/>
            <ac:spMk id="14" creationId="{00000000-0000-0000-0000-000000000000}"/>
          </ac:spMkLst>
        </pc:spChg>
      </pc:sldChg>
      <pc:sldChg chg="modSp add mod setBg">
        <pc:chgData name="Castiello de Obeso, Santiago" userId="b4fc0b8e-1f0e-417a-8aad-015961d2398a" providerId="ADAL" clId="{433D4A6A-64B1-4778-9865-BEB137147180}" dt="2023-10-28T15:22:03.107" v="67" actId="6549"/>
        <pc:sldMkLst>
          <pc:docMk/>
          <pc:sldMk cId="2751445128" sldId="675"/>
        </pc:sldMkLst>
        <pc:spChg chg="mod">
          <ac:chgData name="Castiello de Obeso, Santiago" userId="b4fc0b8e-1f0e-417a-8aad-015961d2398a" providerId="ADAL" clId="{433D4A6A-64B1-4778-9865-BEB137147180}" dt="2023-10-28T15:22:03.107" v="67" actId="6549"/>
          <ac:spMkLst>
            <pc:docMk/>
            <pc:sldMk cId="2751445128" sldId="675"/>
            <ac:spMk id="14" creationId="{00000000-0000-0000-0000-000000000000}"/>
          </ac:spMkLst>
        </pc:spChg>
      </pc:sldChg>
      <pc:sldChg chg="add ord">
        <pc:chgData name="Castiello de Obeso, Santiago" userId="b4fc0b8e-1f0e-417a-8aad-015961d2398a" providerId="ADAL" clId="{433D4A6A-64B1-4778-9865-BEB137147180}" dt="2023-10-28T15:22:42.510" v="85"/>
        <pc:sldMkLst>
          <pc:docMk/>
          <pc:sldMk cId="4138582442" sldId="676"/>
        </pc:sldMkLst>
      </pc:sldChg>
      <pc:sldChg chg="add">
        <pc:chgData name="Castiello de Obeso, Santiago" userId="b4fc0b8e-1f0e-417a-8aad-015961d2398a" providerId="ADAL" clId="{433D4A6A-64B1-4778-9865-BEB137147180}" dt="2023-10-28T15:29:02.589" v="93"/>
        <pc:sldMkLst>
          <pc:docMk/>
          <pc:sldMk cId="4082085565" sldId="6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686D84-CFF1-49E7-A2E2-5EC057877164}" type="datetimeFigureOut">
              <a:rPr lang="es-MX" smtClean="0"/>
              <a:t>11/05/2024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027EA8-42C7-428C-82F1-427BAFC89F9A}" type="slidenum">
              <a:rPr lang="es-MX" smtClean="0"/>
              <a:t>‹#›</a:t>
            </a:fld>
            <a:endParaRPr lang="es-MX"/>
          </a:p>
        </p:txBody>
      </p:sp>
    </p:spTree>
    <p:extLst>
      <p:ext uri="{BB962C8B-B14F-4D97-AF65-F5344CB8AC3E}">
        <p14:creationId xmlns:p14="http://schemas.microsoft.com/office/powerpoint/2010/main" val="3070906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246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390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2629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55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80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1" i="0" kern="1200" cap="all" dirty="0">
                <a:solidFill>
                  <a:schemeClr val="tx1"/>
                </a:solidFill>
                <a:effectLst/>
                <a:latin typeface="+mn-lt"/>
                <a:ea typeface="+mn-ea"/>
                <a:cs typeface="+mn-cs"/>
              </a:rPr>
              <a:t>OBJECTIVE:</a:t>
            </a:r>
          </a:p>
          <a:p>
            <a:r>
              <a:rPr lang="en-US" sz="1200" b="0" i="0" kern="1200" dirty="0">
                <a:solidFill>
                  <a:schemeClr val="tx1"/>
                </a:solidFill>
                <a:effectLst/>
                <a:latin typeface="+mn-lt"/>
                <a:ea typeface="+mn-ea"/>
                <a:cs typeface="+mn-cs"/>
              </a:rPr>
              <a:t>To evaluate the quality of evidence reporting, breadth of coverage, and timeliness of content updating of 10 selected online medical texts.</a:t>
            </a:r>
          </a:p>
          <a:p>
            <a:r>
              <a:rPr lang="en-US" sz="1200" b="1" i="0" kern="1200" cap="all" dirty="0">
                <a:solidFill>
                  <a:schemeClr val="tx1"/>
                </a:solidFill>
                <a:effectLst/>
                <a:latin typeface="+mn-lt"/>
                <a:ea typeface="+mn-ea"/>
                <a:cs typeface="+mn-cs"/>
              </a:rPr>
              <a:t>STUDY DESIGN AND SETTING:</a:t>
            </a:r>
          </a:p>
          <a:p>
            <a:r>
              <a:rPr lang="en-US" sz="1200" b="0" i="0" kern="1200" dirty="0">
                <a:solidFill>
                  <a:schemeClr val="tx1"/>
                </a:solidFill>
                <a:effectLst/>
                <a:latin typeface="+mn-lt"/>
                <a:ea typeface="+mn-ea"/>
                <a:cs typeface="+mn-cs"/>
              </a:rPr>
              <a:t>Each text was assessed for quality based on an 11-item scale, which included items related to editorial policy and updating, appraisal, and transparent incorporation of newly published clinical research and evidence-based guidelines. Breadth of coverage was determined by the percentage of 60 randomly selected International Classification of Diseases 10 (ICD-10) codes covered by each of the texts. The same 60 ICD-10 codes were used to obtain a sample of topic chapters for the assessment of timeliness of updates.</a:t>
            </a:r>
          </a:p>
          <a:p>
            <a:r>
              <a:rPr lang="en-US" sz="1200" b="1" i="0" kern="1200" cap="all" dirty="0">
                <a:solidFill>
                  <a:schemeClr val="tx1"/>
                </a:solidFill>
                <a:effectLst/>
                <a:latin typeface="+mn-lt"/>
                <a:ea typeface="+mn-ea"/>
                <a:cs typeface="+mn-cs"/>
              </a:rPr>
              <a:t>RESULTS:</a:t>
            </a:r>
          </a:p>
          <a:p>
            <a:r>
              <a:rPr lang="en-US" sz="1200" b="0" i="0" kern="1200" dirty="0">
                <a:solidFill>
                  <a:schemeClr val="tx1"/>
                </a:solidFill>
                <a:effectLst/>
                <a:latin typeface="+mn-lt"/>
                <a:ea typeface="+mn-ea"/>
                <a:cs typeface="+mn-cs"/>
              </a:rPr>
              <a:t>Quality scores ranged from a high of 9 of 11 points (Clinical Evidence) to a low of 0 of 11 points (PEPID), with a mean score of 6.7. Breadth of coverage ranged from 83% of randomly selected topics covered (</a:t>
            </a:r>
            <a:r>
              <a:rPr lang="en-US" sz="1200" b="0" i="0" kern="1200" dirty="0" err="1">
                <a:solidFill>
                  <a:schemeClr val="tx1"/>
                </a:solidFill>
                <a:effectLst/>
                <a:latin typeface="+mn-lt"/>
                <a:ea typeface="+mn-ea"/>
                <a:cs typeface="+mn-cs"/>
              </a:rPr>
              <a:t>UpToDate</a:t>
            </a:r>
            <a:r>
              <a:rPr lang="en-US" sz="1200" b="0" i="0" kern="1200" dirty="0">
                <a:solidFill>
                  <a:schemeClr val="tx1"/>
                </a:solidFill>
                <a:effectLst/>
                <a:latin typeface="+mn-lt"/>
                <a:ea typeface="+mn-ea"/>
                <a:cs typeface="+mn-cs"/>
              </a:rPr>
              <a:t>) to 25% (Clinical Evidence), with 6 of 10 texts covering 60% or more; average coverage across all texts was 57%. Variability was also observed with regard to average time since last content update, ranging from 3.5 (</a:t>
            </a:r>
            <a:r>
              <a:rPr lang="en-US" sz="1200" b="0" i="0" kern="1200" dirty="0" err="1">
                <a:solidFill>
                  <a:schemeClr val="tx1"/>
                </a:solidFill>
                <a:effectLst/>
                <a:latin typeface="+mn-lt"/>
                <a:ea typeface="+mn-ea"/>
                <a:cs typeface="+mn-cs"/>
              </a:rPr>
              <a:t>DynaMed</a:t>
            </a:r>
            <a:r>
              <a:rPr lang="en-US" sz="1200" b="0" i="0" kern="1200" dirty="0">
                <a:solidFill>
                  <a:schemeClr val="tx1"/>
                </a:solidFill>
                <a:effectLst/>
                <a:latin typeface="+mn-lt"/>
                <a:ea typeface="+mn-ea"/>
                <a:cs typeface="+mn-cs"/>
              </a:rPr>
              <a:t>) to 29 months (First Consult), with an average time since update of 12.4 months.</a:t>
            </a:r>
          </a:p>
          <a:p>
            <a:r>
              <a:rPr lang="en-US" sz="1200" b="1" i="0" kern="1200" cap="all" dirty="0">
                <a:solidFill>
                  <a:schemeClr val="tx1"/>
                </a:solidFill>
                <a:effectLst/>
                <a:latin typeface="+mn-lt"/>
                <a:ea typeface="+mn-ea"/>
                <a:cs typeface="+mn-cs"/>
              </a:rPr>
              <a:t>CONCLUSION:</a:t>
            </a:r>
          </a:p>
          <a:p>
            <a:r>
              <a:rPr lang="en-US" sz="1200" b="0" i="0" kern="1200" dirty="0">
                <a:solidFill>
                  <a:schemeClr val="tx1"/>
                </a:solidFill>
                <a:effectLst/>
                <a:latin typeface="+mn-lt"/>
                <a:ea typeface="+mn-ea"/>
                <a:cs typeface="+mn-cs"/>
              </a:rPr>
              <a:t>No single resource was ideal and those seeking answers to clinical questions are well-advised not to rely solely on a single point-of-care product.</a:t>
            </a:r>
          </a:p>
        </p:txBody>
      </p:sp>
      <p:sp>
        <p:nvSpPr>
          <p:cNvPr id="4" name="Marcador de número de diapositiva 3"/>
          <p:cNvSpPr>
            <a:spLocks noGrp="1"/>
          </p:cNvSpPr>
          <p:nvPr>
            <p:ph type="sldNum" sz="quarter" idx="10"/>
          </p:nvPr>
        </p:nvSpPr>
        <p:spPr/>
        <p:txBody>
          <a:bodyPr/>
          <a:lstStyle/>
          <a:p>
            <a:fld id="{AC027EA8-42C7-428C-82F1-427BAFC89F9A}" type="slidenum">
              <a:rPr lang="es-MX" smtClean="0"/>
              <a:t>41</a:t>
            </a:fld>
            <a:endParaRPr lang="es-MX"/>
          </a:p>
        </p:txBody>
      </p:sp>
    </p:spTree>
    <p:extLst>
      <p:ext uri="{BB962C8B-B14F-4D97-AF65-F5344CB8AC3E}">
        <p14:creationId xmlns:p14="http://schemas.microsoft.com/office/powerpoint/2010/main" val="1216579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062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478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64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725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83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9667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503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64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1" i="0" kern="1200" cap="all" dirty="0">
                <a:solidFill>
                  <a:schemeClr val="tx1"/>
                </a:solidFill>
                <a:effectLst/>
                <a:latin typeface="+mn-lt"/>
                <a:ea typeface="+mn-ea"/>
                <a:cs typeface="+mn-cs"/>
              </a:rPr>
              <a:t>BACKGROUND:</a:t>
            </a:r>
          </a:p>
          <a:p>
            <a:r>
              <a:rPr lang="en-US" sz="1200" b="0" i="0" kern="1200" dirty="0">
                <a:solidFill>
                  <a:schemeClr val="tx1"/>
                </a:solidFill>
                <a:effectLst/>
                <a:latin typeface="+mn-lt"/>
                <a:ea typeface="+mn-ea"/>
                <a:cs typeface="+mn-cs"/>
              </a:rPr>
              <a:t>Studies indicate that a fraction of nursing professionals believe in a "lunar effect"-a purported correlation between the phases of the Earth's moon and human affairs, such as birth rates, blood loss, or fertility.</a:t>
            </a:r>
          </a:p>
          <a:p>
            <a:r>
              <a:rPr lang="en-US" sz="1200" b="1" i="0" kern="1200" cap="all" dirty="0">
                <a:solidFill>
                  <a:schemeClr val="tx1"/>
                </a:solidFill>
                <a:effectLst/>
                <a:latin typeface="+mn-lt"/>
                <a:ea typeface="+mn-ea"/>
                <a:cs typeface="+mn-cs"/>
              </a:rPr>
              <a:t>PURPOSE:</a:t>
            </a:r>
          </a:p>
          <a:p>
            <a:r>
              <a:rPr lang="en-US" sz="1200" b="0" i="0" kern="1200" dirty="0">
                <a:solidFill>
                  <a:schemeClr val="tx1"/>
                </a:solidFill>
                <a:effectLst/>
                <a:latin typeface="+mn-lt"/>
                <a:ea typeface="+mn-ea"/>
                <a:cs typeface="+mn-cs"/>
              </a:rPr>
              <a:t>This article addresses some of the methodological errors and cognitive biases that can explain the human tendency of perceiving a lunar effect where there is none.</a:t>
            </a:r>
          </a:p>
          <a:p>
            <a:r>
              <a:rPr lang="en-US" sz="1200" b="1" i="0" kern="1200" cap="all" dirty="0">
                <a:solidFill>
                  <a:schemeClr val="tx1"/>
                </a:solidFill>
                <a:effectLst/>
                <a:latin typeface="+mn-lt"/>
                <a:ea typeface="+mn-ea"/>
                <a:cs typeface="+mn-cs"/>
              </a:rPr>
              <a:t>APPROACH:</a:t>
            </a:r>
          </a:p>
          <a:p>
            <a:r>
              <a:rPr lang="en-US" sz="1200" b="0" i="0" kern="1200" dirty="0">
                <a:solidFill>
                  <a:schemeClr val="tx1"/>
                </a:solidFill>
                <a:effectLst/>
                <a:latin typeface="+mn-lt"/>
                <a:ea typeface="+mn-ea"/>
                <a:cs typeface="+mn-cs"/>
              </a:rPr>
              <a:t>This article reviews basic standards of evidence and, using an example from the published literature, illustrates how disregarding these standards can lead to erroneous conclusions.</a:t>
            </a:r>
          </a:p>
          <a:p>
            <a:r>
              <a:rPr lang="en-US" sz="1200" b="1" i="0" kern="1200" cap="all" dirty="0">
                <a:solidFill>
                  <a:schemeClr val="tx1"/>
                </a:solidFill>
                <a:effectLst/>
                <a:latin typeface="+mn-lt"/>
                <a:ea typeface="+mn-ea"/>
                <a:cs typeface="+mn-cs"/>
              </a:rPr>
              <a:t>FINDINGS:</a:t>
            </a:r>
          </a:p>
          <a:p>
            <a:r>
              <a:rPr lang="en-US" sz="1200" b="0" i="0" kern="1200" dirty="0" err="1">
                <a:solidFill>
                  <a:schemeClr val="tx1"/>
                </a:solidFill>
                <a:effectLst/>
                <a:latin typeface="+mn-lt"/>
                <a:ea typeface="+mn-ea"/>
                <a:cs typeface="+mn-cs"/>
              </a:rPr>
              <a:t>Román</a:t>
            </a:r>
            <a:r>
              <a:rPr lang="en-US" sz="1200" b="0" i="0" kern="1200" dirty="0">
                <a:solidFill>
                  <a:schemeClr val="tx1"/>
                </a:solidFill>
                <a:effectLst/>
                <a:latin typeface="+mn-lt"/>
                <a:ea typeface="+mn-ea"/>
                <a:cs typeface="+mn-cs"/>
              </a:rPr>
              <a:t>, Soriano, Fuentes, </a:t>
            </a:r>
            <a:r>
              <a:rPr lang="en-US" sz="1200" b="0" i="0" kern="1200" dirty="0" err="1">
                <a:solidFill>
                  <a:schemeClr val="tx1"/>
                </a:solidFill>
                <a:effectLst/>
                <a:latin typeface="+mn-lt"/>
                <a:ea typeface="+mn-ea"/>
                <a:cs typeface="+mn-cs"/>
              </a:rPr>
              <a:t>Gálvez</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Fernández</a:t>
            </a:r>
            <a:r>
              <a:rPr lang="en-US" sz="1200" b="0" i="0" kern="1200" dirty="0">
                <a:solidFill>
                  <a:schemeClr val="tx1"/>
                </a:solidFill>
                <a:effectLst/>
                <a:latin typeface="+mn-lt"/>
                <a:ea typeface="+mn-ea"/>
                <a:cs typeface="+mn-cs"/>
              </a:rPr>
              <a:t> (2004) suggested that the number of hospital admissions related to gastrointestinal bleeding was somehow influenced by the phases of the Earth's moon. Specifically, the authors claimed that the rate of hospital admissions to their bleeding unit is higher during the full moon than at other times. Their report contains a number of methodological and statistical flaws that invalidate their conclusions. Reanalysis of their data with proper procedures shows no evidence that the full moon influences the rate of hospital admissions, a result that is consistent with numerous peer-reviewed studies and meta-analyses. A review of the literature shows that birth rates are also uncorrelated to lunar phases.</a:t>
            </a:r>
          </a:p>
          <a:p>
            <a:r>
              <a:rPr lang="en-US" sz="1200" b="1" i="0" kern="1200" cap="all" dirty="0">
                <a:solidFill>
                  <a:schemeClr val="tx1"/>
                </a:solidFill>
                <a:effectLst/>
                <a:latin typeface="+mn-lt"/>
                <a:ea typeface="+mn-ea"/>
                <a:cs typeface="+mn-cs"/>
              </a:rPr>
              <a:t>CONCLUSIONS:</a:t>
            </a:r>
          </a:p>
          <a:p>
            <a:r>
              <a:rPr lang="en-US" sz="1200" b="0" i="0" kern="1200" dirty="0">
                <a:solidFill>
                  <a:schemeClr val="tx1"/>
                </a:solidFill>
                <a:effectLst/>
                <a:latin typeface="+mn-lt"/>
                <a:ea typeface="+mn-ea"/>
                <a:cs typeface="+mn-cs"/>
              </a:rPr>
              <a:t>Data collection and analysis shortcomings, as well as powerful cognitive biases, can lead to erroneous conclusions about the purported lunar effect on human affairs. Adherence to basic standards of evidence can help assess the validity of questionable beliefs.</a:t>
            </a:r>
          </a:p>
        </p:txBody>
      </p:sp>
      <p:sp>
        <p:nvSpPr>
          <p:cNvPr id="4" name="Marcador de número de diapositiva 3"/>
          <p:cNvSpPr>
            <a:spLocks noGrp="1"/>
          </p:cNvSpPr>
          <p:nvPr>
            <p:ph type="sldNum" sz="quarter" idx="10"/>
          </p:nvPr>
        </p:nvSpPr>
        <p:spPr/>
        <p:txBody>
          <a:bodyPr/>
          <a:lstStyle/>
          <a:p>
            <a:fld id="{AC027EA8-42C7-428C-82F1-427BAFC89F9A}" type="slidenum">
              <a:rPr lang="es-MX" smtClean="0"/>
              <a:t>94</a:t>
            </a:fld>
            <a:endParaRPr lang="es-MX"/>
          </a:p>
        </p:txBody>
      </p:sp>
    </p:spTree>
    <p:extLst>
      <p:ext uri="{BB962C8B-B14F-4D97-AF65-F5344CB8AC3E}">
        <p14:creationId xmlns:p14="http://schemas.microsoft.com/office/powerpoint/2010/main" val="1713723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1" i="0" kern="1200" cap="all" dirty="0">
                <a:solidFill>
                  <a:schemeClr val="tx1"/>
                </a:solidFill>
                <a:effectLst/>
                <a:latin typeface="+mn-lt"/>
                <a:ea typeface="+mn-ea"/>
                <a:cs typeface="+mn-cs"/>
              </a:rPr>
              <a:t>BACKGROUND:</a:t>
            </a:r>
          </a:p>
          <a:p>
            <a:r>
              <a:rPr lang="en-US" sz="1200" b="0" i="0" kern="1200" dirty="0">
                <a:solidFill>
                  <a:schemeClr val="tx1"/>
                </a:solidFill>
                <a:effectLst/>
                <a:latin typeface="+mn-lt"/>
                <a:ea typeface="+mn-ea"/>
                <a:cs typeface="+mn-cs"/>
              </a:rPr>
              <a:t>Studies indicate that a fraction of nursing professionals believe in a "lunar effect"-a purported correlation between the phases of the Earth's moon and human affairs, such as birth rates, blood loss, or fertility.</a:t>
            </a:r>
          </a:p>
          <a:p>
            <a:r>
              <a:rPr lang="en-US" sz="1200" b="1" i="0" kern="1200" cap="all" dirty="0">
                <a:solidFill>
                  <a:schemeClr val="tx1"/>
                </a:solidFill>
                <a:effectLst/>
                <a:latin typeface="+mn-lt"/>
                <a:ea typeface="+mn-ea"/>
                <a:cs typeface="+mn-cs"/>
              </a:rPr>
              <a:t>PURPOSE:</a:t>
            </a:r>
          </a:p>
          <a:p>
            <a:r>
              <a:rPr lang="en-US" sz="1200" b="0" i="0" kern="1200" dirty="0">
                <a:solidFill>
                  <a:schemeClr val="tx1"/>
                </a:solidFill>
                <a:effectLst/>
                <a:latin typeface="+mn-lt"/>
                <a:ea typeface="+mn-ea"/>
                <a:cs typeface="+mn-cs"/>
              </a:rPr>
              <a:t>This article addresses some of the methodological errors and cognitive biases that can explain the human tendency of perceiving a lunar effect where there is none.</a:t>
            </a:r>
          </a:p>
          <a:p>
            <a:r>
              <a:rPr lang="en-US" sz="1200" b="1" i="0" kern="1200" cap="all" dirty="0">
                <a:solidFill>
                  <a:schemeClr val="tx1"/>
                </a:solidFill>
                <a:effectLst/>
                <a:latin typeface="+mn-lt"/>
                <a:ea typeface="+mn-ea"/>
                <a:cs typeface="+mn-cs"/>
              </a:rPr>
              <a:t>APPROACH:</a:t>
            </a:r>
          </a:p>
          <a:p>
            <a:r>
              <a:rPr lang="en-US" sz="1200" b="0" i="0" kern="1200" dirty="0">
                <a:solidFill>
                  <a:schemeClr val="tx1"/>
                </a:solidFill>
                <a:effectLst/>
                <a:latin typeface="+mn-lt"/>
                <a:ea typeface="+mn-ea"/>
                <a:cs typeface="+mn-cs"/>
              </a:rPr>
              <a:t>This article reviews basic standards of evidence and, using an example from the published literature, illustrates how disregarding these standards can lead to erroneous conclusions.</a:t>
            </a:r>
          </a:p>
          <a:p>
            <a:r>
              <a:rPr lang="en-US" sz="1200" b="1" i="0" kern="1200" cap="all" dirty="0">
                <a:solidFill>
                  <a:schemeClr val="tx1"/>
                </a:solidFill>
                <a:effectLst/>
                <a:latin typeface="+mn-lt"/>
                <a:ea typeface="+mn-ea"/>
                <a:cs typeface="+mn-cs"/>
              </a:rPr>
              <a:t>FINDINGS:</a:t>
            </a:r>
          </a:p>
          <a:p>
            <a:r>
              <a:rPr lang="en-US" sz="1200" b="0" i="0" kern="1200" dirty="0" err="1">
                <a:solidFill>
                  <a:schemeClr val="tx1"/>
                </a:solidFill>
                <a:effectLst/>
                <a:latin typeface="+mn-lt"/>
                <a:ea typeface="+mn-ea"/>
                <a:cs typeface="+mn-cs"/>
              </a:rPr>
              <a:t>Román</a:t>
            </a:r>
            <a:r>
              <a:rPr lang="en-US" sz="1200" b="0" i="0" kern="1200" dirty="0">
                <a:solidFill>
                  <a:schemeClr val="tx1"/>
                </a:solidFill>
                <a:effectLst/>
                <a:latin typeface="+mn-lt"/>
                <a:ea typeface="+mn-ea"/>
                <a:cs typeface="+mn-cs"/>
              </a:rPr>
              <a:t>, Soriano, Fuentes, </a:t>
            </a:r>
            <a:r>
              <a:rPr lang="en-US" sz="1200" b="0" i="0" kern="1200" dirty="0" err="1">
                <a:solidFill>
                  <a:schemeClr val="tx1"/>
                </a:solidFill>
                <a:effectLst/>
                <a:latin typeface="+mn-lt"/>
                <a:ea typeface="+mn-ea"/>
                <a:cs typeface="+mn-cs"/>
              </a:rPr>
              <a:t>Gálvez</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Fernández</a:t>
            </a:r>
            <a:r>
              <a:rPr lang="en-US" sz="1200" b="0" i="0" kern="1200" dirty="0">
                <a:solidFill>
                  <a:schemeClr val="tx1"/>
                </a:solidFill>
                <a:effectLst/>
                <a:latin typeface="+mn-lt"/>
                <a:ea typeface="+mn-ea"/>
                <a:cs typeface="+mn-cs"/>
              </a:rPr>
              <a:t> (2004) suggested that the number of hospital admissions related to gastrointestinal bleeding was somehow influenced by the phases of the Earth's moon. Specifically, the authors claimed that the rate of hospital admissions to their bleeding unit is higher during the full moon than at other times. Their report contains a number of methodological and statistical flaws that invalidate their conclusions. Reanalysis of their data with proper procedures shows no evidence that the full moon influences the rate of hospital admissions, a result that is consistent with numerous peer-reviewed studies and meta-analyses. A review of the literature shows that birth rates are also uncorrelated to lunar phases.</a:t>
            </a:r>
          </a:p>
          <a:p>
            <a:r>
              <a:rPr lang="en-US" sz="1200" b="1" i="0" kern="1200" cap="all" dirty="0">
                <a:solidFill>
                  <a:schemeClr val="tx1"/>
                </a:solidFill>
                <a:effectLst/>
                <a:latin typeface="+mn-lt"/>
                <a:ea typeface="+mn-ea"/>
                <a:cs typeface="+mn-cs"/>
              </a:rPr>
              <a:t>CONCLUSIONS:</a:t>
            </a:r>
          </a:p>
          <a:p>
            <a:r>
              <a:rPr lang="en-US" sz="1200" b="0" i="0" kern="1200" dirty="0">
                <a:solidFill>
                  <a:schemeClr val="tx1"/>
                </a:solidFill>
                <a:effectLst/>
                <a:latin typeface="+mn-lt"/>
                <a:ea typeface="+mn-ea"/>
                <a:cs typeface="+mn-cs"/>
              </a:rPr>
              <a:t>Data collection and analysis shortcomings, as well as powerful cognitive biases, can lead to erroneous conclusions about the purported lunar effect on human affairs. Adherence to basic standards of evidence can help assess the validity of questionable beliefs.</a:t>
            </a:r>
          </a:p>
        </p:txBody>
      </p:sp>
      <p:sp>
        <p:nvSpPr>
          <p:cNvPr id="4" name="Marcador de número de diapositiva 3"/>
          <p:cNvSpPr>
            <a:spLocks noGrp="1"/>
          </p:cNvSpPr>
          <p:nvPr>
            <p:ph type="sldNum" sz="quarter" idx="10"/>
          </p:nvPr>
        </p:nvSpPr>
        <p:spPr/>
        <p:txBody>
          <a:bodyPr/>
          <a:lstStyle/>
          <a:p>
            <a:fld id="{AC027EA8-42C7-428C-82F1-427BAFC89F9A}" type="slidenum">
              <a:rPr lang="es-MX" smtClean="0"/>
              <a:t>95</a:t>
            </a:fld>
            <a:endParaRPr lang="es-MX"/>
          </a:p>
        </p:txBody>
      </p:sp>
    </p:spTree>
    <p:extLst>
      <p:ext uri="{BB962C8B-B14F-4D97-AF65-F5344CB8AC3E}">
        <p14:creationId xmlns:p14="http://schemas.microsoft.com/office/powerpoint/2010/main" val="951850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1" i="0" kern="1200" cap="all" dirty="0">
                <a:solidFill>
                  <a:schemeClr val="tx1"/>
                </a:solidFill>
                <a:effectLst/>
                <a:latin typeface="+mn-lt"/>
                <a:ea typeface="+mn-ea"/>
                <a:cs typeface="+mn-cs"/>
              </a:rPr>
              <a:t>BACKGROUND:</a:t>
            </a:r>
          </a:p>
          <a:p>
            <a:r>
              <a:rPr lang="en-US" sz="1200" b="0" i="0" kern="1200" dirty="0">
                <a:solidFill>
                  <a:schemeClr val="tx1"/>
                </a:solidFill>
                <a:effectLst/>
                <a:latin typeface="+mn-lt"/>
                <a:ea typeface="+mn-ea"/>
                <a:cs typeface="+mn-cs"/>
              </a:rPr>
              <a:t>Studies indicate that a fraction of nursing professionals believe in a "lunar effect"-a purported correlation between the phases of the Earth's moon and human affairs, such as birth rates, blood loss, or fertility.</a:t>
            </a:r>
          </a:p>
          <a:p>
            <a:r>
              <a:rPr lang="en-US" sz="1200" b="1" i="0" kern="1200" cap="all" dirty="0">
                <a:solidFill>
                  <a:schemeClr val="tx1"/>
                </a:solidFill>
                <a:effectLst/>
                <a:latin typeface="+mn-lt"/>
                <a:ea typeface="+mn-ea"/>
                <a:cs typeface="+mn-cs"/>
              </a:rPr>
              <a:t>PURPOSE:</a:t>
            </a:r>
          </a:p>
          <a:p>
            <a:r>
              <a:rPr lang="en-US" sz="1200" b="0" i="0" kern="1200" dirty="0">
                <a:solidFill>
                  <a:schemeClr val="tx1"/>
                </a:solidFill>
                <a:effectLst/>
                <a:latin typeface="+mn-lt"/>
                <a:ea typeface="+mn-ea"/>
                <a:cs typeface="+mn-cs"/>
              </a:rPr>
              <a:t>This article addresses some of the methodological errors and cognitive biases that can explain the human tendency of perceiving a lunar effect where there is none.</a:t>
            </a:r>
          </a:p>
          <a:p>
            <a:r>
              <a:rPr lang="en-US" sz="1200" b="1" i="0" kern="1200" cap="all" dirty="0">
                <a:solidFill>
                  <a:schemeClr val="tx1"/>
                </a:solidFill>
                <a:effectLst/>
                <a:latin typeface="+mn-lt"/>
                <a:ea typeface="+mn-ea"/>
                <a:cs typeface="+mn-cs"/>
              </a:rPr>
              <a:t>APPROACH:</a:t>
            </a:r>
          </a:p>
          <a:p>
            <a:r>
              <a:rPr lang="en-US" sz="1200" b="0" i="0" kern="1200" dirty="0">
                <a:solidFill>
                  <a:schemeClr val="tx1"/>
                </a:solidFill>
                <a:effectLst/>
                <a:latin typeface="+mn-lt"/>
                <a:ea typeface="+mn-ea"/>
                <a:cs typeface="+mn-cs"/>
              </a:rPr>
              <a:t>This article reviews basic standards of evidence and, using an example from the published literature, illustrates how disregarding these standards can lead to erroneous conclusions.</a:t>
            </a:r>
          </a:p>
          <a:p>
            <a:r>
              <a:rPr lang="en-US" sz="1200" b="1" i="0" kern="1200" cap="all" dirty="0">
                <a:solidFill>
                  <a:schemeClr val="tx1"/>
                </a:solidFill>
                <a:effectLst/>
                <a:latin typeface="+mn-lt"/>
                <a:ea typeface="+mn-ea"/>
                <a:cs typeface="+mn-cs"/>
              </a:rPr>
              <a:t>FINDINGS:</a:t>
            </a:r>
          </a:p>
          <a:p>
            <a:r>
              <a:rPr lang="en-US" sz="1200" b="0" i="0" kern="1200" dirty="0" err="1">
                <a:solidFill>
                  <a:schemeClr val="tx1"/>
                </a:solidFill>
                <a:effectLst/>
                <a:latin typeface="+mn-lt"/>
                <a:ea typeface="+mn-ea"/>
                <a:cs typeface="+mn-cs"/>
              </a:rPr>
              <a:t>Román</a:t>
            </a:r>
            <a:r>
              <a:rPr lang="en-US" sz="1200" b="0" i="0" kern="1200" dirty="0">
                <a:solidFill>
                  <a:schemeClr val="tx1"/>
                </a:solidFill>
                <a:effectLst/>
                <a:latin typeface="+mn-lt"/>
                <a:ea typeface="+mn-ea"/>
                <a:cs typeface="+mn-cs"/>
              </a:rPr>
              <a:t>, Soriano, Fuentes, </a:t>
            </a:r>
            <a:r>
              <a:rPr lang="en-US" sz="1200" b="0" i="0" kern="1200" dirty="0" err="1">
                <a:solidFill>
                  <a:schemeClr val="tx1"/>
                </a:solidFill>
                <a:effectLst/>
                <a:latin typeface="+mn-lt"/>
                <a:ea typeface="+mn-ea"/>
                <a:cs typeface="+mn-cs"/>
              </a:rPr>
              <a:t>Gálvez</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Fernández</a:t>
            </a:r>
            <a:r>
              <a:rPr lang="en-US" sz="1200" b="0" i="0" kern="1200" dirty="0">
                <a:solidFill>
                  <a:schemeClr val="tx1"/>
                </a:solidFill>
                <a:effectLst/>
                <a:latin typeface="+mn-lt"/>
                <a:ea typeface="+mn-ea"/>
                <a:cs typeface="+mn-cs"/>
              </a:rPr>
              <a:t> (2004) suggested that the number of hospital admissions related to gastrointestinal bleeding was somehow influenced by the phases of the Earth's moon. Specifically, the authors claimed that the rate of hospital admissions to their bleeding unit is higher during the full moon than at other times. Their report contains a number of methodological and statistical flaws that invalidate their conclusions. Reanalysis of their data with proper procedures shows no evidence that the full moon influences the rate of hospital admissions, a result that is consistent with numerous peer-reviewed studies and meta-analyses. A review of the literature shows that birth rates are also uncorrelated to lunar phases.</a:t>
            </a:r>
          </a:p>
          <a:p>
            <a:r>
              <a:rPr lang="en-US" sz="1200" b="1" i="0" kern="1200" cap="all" dirty="0">
                <a:solidFill>
                  <a:schemeClr val="tx1"/>
                </a:solidFill>
                <a:effectLst/>
                <a:latin typeface="+mn-lt"/>
                <a:ea typeface="+mn-ea"/>
                <a:cs typeface="+mn-cs"/>
              </a:rPr>
              <a:t>CONCLUSIONS:</a:t>
            </a:r>
          </a:p>
          <a:p>
            <a:r>
              <a:rPr lang="en-US" sz="1200" b="0" i="0" kern="1200" dirty="0">
                <a:solidFill>
                  <a:schemeClr val="tx1"/>
                </a:solidFill>
                <a:effectLst/>
                <a:latin typeface="+mn-lt"/>
                <a:ea typeface="+mn-ea"/>
                <a:cs typeface="+mn-cs"/>
              </a:rPr>
              <a:t>Data collection and analysis shortcomings, as well as powerful cognitive biases, can lead to erroneous conclusions about the purported lunar effect on human affairs. Adherence to basic standards of evidence can help assess the validity of questionable beliefs.</a:t>
            </a:r>
          </a:p>
        </p:txBody>
      </p:sp>
      <p:sp>
        <p:nvSpPr>
          <p:cNvPr id="4" name="Marcador de número de diapositiva 3"/>
          <p:cNvSpPr>
            <a:spLocks noGrp="1"/>
          </p:cNvSpPr>
          <p:nvPr>
            <p:ph type="sldNum" sz="quarter" idx="10"/>
          </p:nvPr>
        </p:nvSpPr>
        <p:spPr/>
        <p:txBody>
          <a:bodyPr/>
          <a:lstStyle/>
          <a:p>
            <a:fld id="{AC027EA8-42C7-428C-82F1-427BAFC89F9A}" type="slidenum">
              <a:rPr lang="es-MX" smtClean="0"/>
              <a:t>96</a:t>
            </a:fld>
            <a:endParaRPr lang="es-MX"/>
          </a:p>
        </p:txBody>
      </p:sp>
    </p:spTree>
    <p:extLst>
      <p:ext uri="{BB962C8B-B14F-4D97-AF65-F5344CB8AC3E}">
        <p14:creationId xmlns:p14="http://schemas.microsoft.com/office/powerpoint/2010/main" val="1547395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19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2693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545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1256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31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5003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8091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599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4ACCDA-CA46-4C10-8B2A-F7C51F0A6B45}"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3007465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4ACCDA-CA46-4C10-8B2A-F7C51F0A6B45}"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3610985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4ACCDA-CA46-4C10-8B2A-F7C51F0A6B45}"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539855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4ACCDA-CA46-4C10-8B2A-F7C51F0A6B45}"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121796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4ACCDA-CA46-4C10-8B2A-F7C51F0A6B45}"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125612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4ACCDA-CA46-4C10-8B2A-F7C51F0A6B45}"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267091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4ACCDA-CA46-4C10-8B2A-F7C51F0A6B45}" type="datetimeFigureOut">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342998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4ACCDA-CA46-4C10-8B2A-F7C51F0A6B45}" type="datetimeFigureOut">
              <a:rPr lang="en-US" smtClean="0"/>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2456325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4ACCDA-CA46-4C10-8B2A-F7C51F0A6B45}" type="datetimeFigureOut">
              <a:rPr lang="en-US" smtClean="0"/>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72006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4ACCDA-CA46-4C10-8B2A-F7C51F0A6B45}"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3339058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4ACCDA-CA46-4C10-8B2A-F7C51F0A6B45}"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25D19-37E0-466E-B727-309192CDA2D5}" type="slidenum">
              <a:rPr lang="en-US" smtClean="0"/>
              <a:t>‹#›</a:t>
            </a:fld>
            <a:endParaRPr lang="en-US"/>
          </a:p>
        </p:txBody>
      </p:sp>
    </p:spTree>
    <p:extLst>
      <p:ext uri="{BB962C8B-B14F-4D97-AF65-F5344CB8AC3E}">
        <p14:creationId xmlns:p14="http://schemas.microsoft.com/office/powerpoint/2010/main" val="3837830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4ACCDA-CA46-4C10-8B2A-F7C51F0A6B45}" type="datetimeFigureOut">
              <a:rPr lang="en-US" smtClean="0"/>
              <a:t>5/11/2024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25D19-37E0-466E-B727-309192CDA2D5}" type="slidenum">
              <a:rPr lang="en-US" smtClean="0"/>
              <a:t>‹#›</a:t>
            </a:fld>
            <a:endParaRPr lang="en-US"/>
          </a:p>
        </p:txBody>
      </p:sp>
    </p:spTree>
    <p:extLst>
      <p:ext uri="{BB962C8B-B14F-4D97-AF65-F5344CB8AC3E}">
        <p14:creationId xmlns:p14="http://schemas.microsoft.com/office/powerpoint/2010/main" val="737667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3A654C-98A9-40A6-BCA9-6C6E2E2CEC75}"/>
              </a:ext>
            </a:extLst>
          </p:cNvPr>
          <p:cNvSpPr txBox="1"/>
          <p:nvPr/>
        </p:nvSpPr>
        <p:spPr>
          <a:xfrm>
            <a:off x="1042987" y="2586451"/>
            <a:ext cx="10106025" cy="3539430"/>
          </a:xfrm>
          <a:prstGeom prst="rect">
            <a:avLst/>
          </a:prstGeom>
          <a:noFill/>
        </p:spPr>
        <p:txBody>
          <a:bodyPr wrap="square" rtlCol="0">
            <a:spAutoFit/>
          </a:bodyPr>
          <a:lstStyle/>
          <a:p>
            <a:pPr algn="ctr"/>
            <a:r>
              <a:rPr lang="en-GB" sz="4000" b="1" dirty="0" err="1">
                <a:solidFill>
                  <a:schemeClr val="bg1"/>
                </a:solidFill>
              </a:rPr>
              <a:t>Búsqueda</a:t>
            </a:r>
            <a:r>
              <a:rPr lang="en-GB" sz="4000" b="1" dirty="0">
                <a:solidFill>
                  <a:schemeClr val="bg1"/>
                </a:solidFill>
              </a:rPr>
              <a:t> de </a:t>
            </a:r>
            <a:r>
              <a:rPr lang="es-MX" sz="4000" b="1" dirty="0">
                <a:solidFill>
                  <a:schemeClr val="bg1"/>
                </a:solidFill>
              </a:rPr>
              <a:t>evidencia</a:t>
            </a:r>
            <a:r>
              <a:rPr lang="en-GB" sz="4000" b="1" dirty="0">
                <a:solidFill>
                  <a:schemeClr val="bg1"/>
                </a:solidFill>
              </a:rPr>
              <a:t>: </a:t>
            </a:r>
          </a:p>
          <a:p>
            <a:pPr algn="ctr"/>
            <a:endParaRPr lang="en-GB" sz="3200" dirty="0">
              <a:solidFill>
                <a:schemeClr val="bg1"/>
              </a:solidFill>
            </a:endParaRPr>
          </a:p>
          <a:p>
            <a:pPr algn="ctr"/>
            <a:r>
              <a:rPr lang="en-GB" sz="3200" dirty="0">
                <a:solidFill>
                  <a:schemeClr val="bg1"/>
                </a:solidFill>
              </a:rPr>
              <a:t>“La </a:t>
            </a:r>
            <a:r>
              <a:rPr lang="en-GB" sz="3200" dirty="0" err="1">
                <a:solidFill>
                  <a:schemeClr val="bg1"/>
                </a:solidFill>
              </a:rPr>
              <a:t>nueva</a:t>
            </a:r>
            <a:r>
              <a:rPr lang="en-GB" sz="3200" dirty="0">
                <a:solidFill>
                  <a:schemeClr val="bg1"/>
                </a:solidFill>
              </a:rPr>
              <a:t> </a:t>
            </a:r>
            <a:r>
              <a:rPr lang="en-GB" sz="3200" dirty="0" err="1">
                <a:solidFill>
                  <a:schemeClr val="bg1"/>
                </a:solidFill>
              </a:rPr>
              <a:t>habilidad</a:t>
            </a:r>
            <a:r>
              <a:rPr lang="en-GB" sz="3200" dirty="0">
                <a:solidFill>
                  <a:schemeClr val="bg1"/>
                </a:solidFill>
              </a:rPr>
              <a:t> clinica”</a:t>
            </a:r>
          </a:p>
          <a:p>
            <a:pPr algn="r"/>
            <a:endParaRPr lang="en-GB" sz="2400" dirty="0">
              <a:solidFill>
                <a:schemeClr val="bg1"/>
              </a:solidFill>
            </a:endParaRPr>
          </a:p>
          <a:p>
            <a:r>
              <a:rPr lang="en-GB" sz="2400" dirty="0" err="1">
                <a:solidFill>
                  <a:schemeClr val="bg1"/>
                </a:solidFill>
              </a:rPr>
              <a:t>Liceo</a:t>
            </a:r>
            <a:r>
              <a:rPr lang="en-GB" sz="2400" dirty="0">
                <a:solidFill>
                  <a:schemeClr val="bg1"/>
                </a:solidFill>
              </a:rPr>
              <a:t> Contextual</a:t>
            </a:r>
          </a:p>
          <a:p>
            <a:r>
              <a:rPr lang="en-GB" sz="2400" dirty="0">
                <a:solidFill>
                  <a:schemeClr val="bg1"/>
                </a:solidFill>
              </a:rPr>
              <a:t>11/05/2024</a:t>
            </a:r>
          </a:p>
          <a:p>
            <a:endParaRPr lang="en-GB" sz="2400" dirty="0">
              <a:solidFill>
                <a:schemeClr val="bg1"/>
              </a:solidFill>
            </a:endParaRPr>
          </a:p>
          <a:p>
            <a:pPr algn="r"/>
            <a:r>
              <a:rPr lang="en-GB" sz="2400" dirty="0">
                <a:solidFill>
                  <a:schemeClr val="bg1"/>
                </a:solidFill>
              </a:rPr>
              <a:t>Santiago Castiello de Obeso, D.Phil.</a:t>
            </a:r>
          </a:p>
        </p:txBody>
      </p:sp>
      <p:sp>
        <p:nvSpPr>
          <p:cNvPr id="9" name="Rectangle 8">
            <a:extLst>
              <a:ext uri="{FF2B5EF4-FFF2-40B4-BE49-F238E27FC236}">
                <a16:creationId xmlns:a16="http://schemas.microsoft.com/office/drawing/2014/main" id="{71E80726-3D3C-CB89-2A3E-EF63BBD33CB3}"/>
              </a:ext>
            </a:extLst>
          </p:cNvPr>
          <p:cNvSpPr/>
          <p:nvPr/>
        </p:nvSpPr>
        <p:spPr>
          <a:xfrm>
            <a:off x="0" y="0"/>
            <a:ext cx="12192000" cy="180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blue shield with a yellow book and white text&#10;&#10;Description automatically generated">
            <a:extLst>
              <a:ext uri="{FF2B5EF4-FFF2-40B4-BE49-F238E27FC236}">
                <a16:creationId xmlns:a16="http://schemas.microsoft.com/office/drawing/2014/main" id="{62D8B52B-AA9C-1121-66F5-50B6CF730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277" y="180000"/>
            <a:ext cx="1371429" cy="1440000"/>
          </a:xfrm>
          <a:prstGeom prst="rect">
            <a:avLst/>
          </a:prstGeom>
        </p:spPr>
      </p:pic>
      <p:pic>
        <p:nvPicPr>
          <p:cNvPr id="1026" name="Picture 2" descr="Wu Tsai Institute | Yale University (@WuTsaiYale) / X">
            <a:extLst>
              <a:ext uri="{FF2B5EF4-FFF2-40B4-BE49-F238E27FC236}">
                <a16:creationId xmlns:a16="http://schemas.microsoft.com/office/drawing/2014/main" id="{70A309AE-62A2-9F4A-9CBF-3C6EFE757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94" y="180000"/>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84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19" t="4167" r="21157" b="5468"/>
          <a:stretch/>
        </p:blipFill>
        <p:spPr>
          <a:xfrm>
            <a:off x="971550" y="0"/>
            <a:ext cx="10613102" cy="6858000"/>
          </a:xfrm>
          <a:prstGeom prst="rect">
            <a:avLst/>
          </a:prstGeom>
        </p:spPr>
      </p:pic>
      <p:sp>
        <p:nvSpPr>
          <p:cNvPr id="4" name="Rectángulo 3"/>
          <p:cNvSpPr/>
          <p:nvPr/>
        </p:nvSpPr>
        <p:spPr>
          <a:xfrm>
            <a:off x="2656114" y="1741714"/>
            <a:ext cx="3280229" cy="29028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p:cNvSpPr txBox="1"/>
          <p:nvPr/>
        </p:nvSpPr>
        <p:spPr>
          <a:xfrm>
            <a:off x="7896591" y="2032000"/>
            <a:ext cx="3688061" cy="430887"/>
          </a:xfrm>
          <a:prstGeom prst="rect">
            <a:avLst/>
          </a:prstGeom>
          <a:solidFill>
            <a:schemeClr val="bg1"/>
          </a:solidFill>
        </p:spPr>
        <p:txBody>
          <a:bodyPr wrap="none" rtlCol="0">
            <a:spAutoFit/>
          </a:bodyPr>
          <a:lstStyle/>
          <a:p>
            <a:r>
              <a:rPr lang="es-MX" sz="2200" dirty="0">
                <a:solidFill>
                  <a:srgbClr val="FF0000"/>
                </a:solidFill>
              </a:rPr>
              <a:t>Más de 24,200,000 resultados </a:t>
            </a:r>
          </a:p>
        </p:txBody>
      </p:sp>
    </p:spTree>
    <p:extLst>
      <p:ext uri="{BB962C8B-B14F-4D97-AF65-F5344CB8AC3E}">
        <p14:creationId xmlns:p14="http://schemas.microsoft.com/office/powerpoint/2010/main" val="36041100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a:srcRect l="6383" t="8680" r="8167" b="5208"/>
          <a:stretch/>
        </p:blipFill>
        <p:spPr>
          <a:xfrm>
            <a:off x="0" y="0"/>
            <a:ext cx="11176001" cy="6332094"/>
          </a:xfrm>
          <a:prstGeom prst="rect">
            <a:avLst/>
          </a:prstGeom>
        </p:spPr>
      </p:pic>
      <p:sp>
        <p:nvSpPr>
          <p:cNvPr id="4" name="Rectángulo 3"/>
          <p:cNvSpPr/>
          <p:nvPr/>
        </p:nvSpPr>
        <p:spPr>
          <a:xfrm>
            <a:off x="8298310" y="957943"/>
            <a:ext cx="2877689" cy="590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0</a:t>
            </a:r>
          </a:p>
        </p:txBody>
      </p:sp>
      <p:sp>
        <p:nvSpPr>
          <p:cNvPr id="5" name="Rectángulo 4"/>
          <p:cNvSpPr/>
          <p:nvPr/>
        </p:nvSpPr>
        <p:spPr>
          <a:xfrm>
            <a:off x="1861882" y="1479304"/>
            <a:ext cx="1708631" cy="4934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2710969" y="373980"/>
            <a:ext cx="2238401"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 name="Imagen 14"/>
          <p:cNvPicPr>
            <a:picLocks noChangeAspect="1"/>
          </p:cNvPicPr>
          <p:nvPr/>
        </p:nvPicPr>
        <p:blipFill>
          <a:blip r:embed="rId3"/>
          <a:stretch>
            <a:fillRect/>
          </a:stretch>
        </p:blipFill>
        <p:spPr>
          <a:xfrm>
            <a:off x="7849054" y="1479304"/>
            <a:ext cx="4342946" cy="2852630"/>
          </a:xfrm>
          <a:prstGeom prst="rect">
            <a:avLst/>
          </a:prstGeom>
        </p:spPr>
      </p:pic>
      <p:sp>
        <p:nvSpPr>
          <p:cNvPr id="16" name="CuadroTexto 15"/>
          <p:cNvSpPr txBox="1"/>
          <p:nvPr/>
        </p:nvSpPr>
        <p:spPr>
          <a:xfrm>
            <a:off x="8019594" y="2690175"/>
            <a:ext cx="1603377" cy="461665"/>
          </a:xfrm>
          <a:prstGeom prst="rect">
            <a:avLst/>
          </a:prstGeom>
          <a:noFill/>
        </p:spPr>
        <p:txBody>
          <a:bodyPr wrap="square" rtlCol="0">
            <a:spAutoFit/>
          </a:bodyPr>
          <a:lstStyle/>
          <a:p>
            <a:r>
              <a:rPr lang="es-MX" sz="2400" dirty="0"/>
              <a:t>hospital</a:t>
            </a:r>
          </a:p>
        </p:txBody>
      </p:sp>
      <p:sp>
        <p:nvSpPr>
          <p:cNvPr id="17" name="CuadroTexto 16"/>
          <p:cNvSpPr txBox="1"/>
          <p:nvPr/>
        </p:nvSpPr>
        <p:spPr>
          <a:xfrm>
            <a:off x="10620056" y="2690175"/>
            <a:ext cx="1559243" cy="461665"/>
          </a:xfrm>
          <a:prstGeom prst="rect">
            <a:avLst/>
          </a:prstGeom>
          <a:noFill/>
        </p:spPr>
        <p:txBody>
          <a:bodyPr wrap="square" rtlCol="0">
            <a:spAutoFit/>
          </a:bodyPr>
          <a:lstStyle/>
          <a:p>
            <a:r>
              <a:rPr lang="es-MX" sz="2400" dirty="0" err="1"/>
              <a:t>admission</a:t>
            </a:r>
            <a:endParaRPr lang="es-MX" sz="2400" dirty="0"/>
          </a:p>
        </p:txBody>
      </p:sp>
      <p:sp>
        <p:nvSpPr>
          <p:cNvPr id="18" name="CuadroTexto 17"/>
          <p:cNvSpPr txBox="1"/>
          <p:nvPr/>
        </p:nvSpPr>
        <p:spPr>
          <a:xfrm>
            <a:off x="9498064" y="4988807"/>
            <a:ext cx="2011765" cy="1200329"/>
          </a:xfrm>
          <a:prstGeom prst="rect">
            <a:avLst/>
          </a:prstGeom>
          <a:noFill/>
        </p:spPr>
        <p:txBody>
          <a:bodyPr wrap="square" rtlCol="0">
            <a:spAutoFit/>
          </a:bodyPr>
          <a:lstStyle/>
          <a:p>
            <a:r>
              <a:rPr lang="es-MX" sz="2400" dirty="0"/>
              <a:t>hospital AND </a:t>
            </a:r>
            <a:r>
              <a:rPr lang="es-MX" sz="2400" dirty="0" err="1"/>
              <a:t>admission</a:t>
            </a:r>
            <a:endParaRPr lang="es-MX" sz="2400" dirty="0"/>
          </a:p>
          <a:p>
            <a:r>
              <a:rPr lang="es-MX" sz="2400" b="1" dirty="0"/>
              <a:t>N = 107394</a:t>
            </a:r>
          </a:p>
        </p:txBody>
      </p:sp>
      <p:cxnSp>
        <p:nvCxnSpPr>
          <p:cNvPr id="20" name="Conector recto de flecha 19"/>
          <p:cNvCxnSpPr>
            <a:endCxn id="18" idx="0"/>
          </p:cNvCxnSpPr>
          <p:nvPr/>
        </p:nvCxnSpPr>
        <p:spPr>
          <a:xfrm>
            <a:off x="9956800" y="2913349"/>
            <a:ext cx="547147" cy="207545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074513" y="1017639"/>
            <a:ext cx="1881284" cy="461665"/>
          </a:xfrm>
          <a:prstGeom prst="rect">
            <a:avLst/>
          </a:prstGeom>
          <a:noFill/>
        </p:spPr>
        <p:txBody>
          <a:bodyPr wrap="none" rtlCol="0">
            <a:spAutoFit/>
          </a:bodyPr>
          <a:lstStyle/>
          <a:p>
            <a:r>
              <a:rPr lang="es-MX" sz="2400" dirty="0">
                <a:solidFill>
                  <a:srgbClr val="FF0000"/>
                </a:solidFill>
              </a:rPr>
              <a:t>sin “</a:t>
            </a:r>
            <a:r>
              <a:rPr lang="es-MX" sz="2400" i="1" dirty="0">
                <a:solidFill>
                  <a:srgbClr val="FF0000"/>
                </a:solidFill>
              </a:rPr>
              <a:t>comillas</a:t>
            </a:r>
            <a:r>
              <a:rPr lang="es-MX" sz="2400" dirty="0">
                <a:solidFill>
                  <a:srgbClr val="FF0000"/>
                </a:solidFill>
              </a:rPr>
              <a:t>”</a:t>
            </a:r>
          </a:p>
        </p:txBody>
      </p:sp>
    </p:spTree>
    <p:extLst>
      <p:ext uri="{BB962C8B-B14F-4D97-AF65-F5344CB8AC3E}">
        <p14:creationId xmlns:p14="http://schemas.microsoft.com/office/powerpoint/2010/main" val="23102407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6271" t="8681" r="8057" b="6398"/>
          <a:stretch/>
        </p:blipFill>
        <p:spPr>
          <a:xfrm>
            <a:off x="-1" y="-1"/>
            <a:ext cx="11199061" cy="6241143"/>
          </a:xfrm>
          <a:prstGeom prst="rect">
            <a:avLst/>
          </a:prstGeom>
        </p:spPr>
      </p:pic>
      <p:sp>
        <p:nvSpPr>
          <p:cNvPr id="4" name="Rectángulo 3"/>
          <p:cNvSpPr/>
          <p:nvPr/>
        </p:nvSpPr>
        <p:spPr>
          <a:xfrm>
            <a:off x="8298310" y="957943"/>
            <a:ext cx="2877689" cy="590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0</a:t>
            </a:r>
          </a:p>
        </p:txBody>
      </p:sp>
      <p:sp>
        <p:nvSpPr>
          <p:cNvPr id="5" name="Rectángulo 4"/>
          <p:cNvSpPr/>
          <p:nvPr/>
        </p:nvSpPr>
        <p:spPr>
          <a:xfrm>
            <a:off x="1861882" y="1464790"/>
            <a:ext cx="1708631" cy="4934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2725483" y="359466"/>
            <a:ext cx="2238401" cy="43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 name="Imagen 14"/>
          <p:cNvPicPr>
            <a:picLocks noChangeAspect="1"/>
          </p:cNvPicPr>
          <p:nvPr/>
        </p:nvPicPr>
        <p:blipFill>
          <a:blip r:embed="rId3"/>
          <a:stretch>
            <a:fillRect/>
          </a:stretch>
        </p:blipFill>
        <p:spPr>
          <a:xfrm>
            <a:off x="7849054" y="1479304"/>
            <a:ext cx="4342946" cy="2852630"/>
          </a:xfrm>
          <a:prstGeom prst="rect">
            <a:avLst/>
          </a:prstGeom>
        </p:spPr>
      </p:pic>
      <p:sp>
        <p:nvSpPr>
          <p:cNvPr id="16" name="CuadroTexto 15"/>
          <p:cNvSpPr txBox="1"/>
          <p:nvPr/>
        </p:nvSpPr>
        <p:spPr>
          <a:xfrm>
            <a:off x="8019594" y="2690175"/>
            <a:ext cx="1603377" cy="461665"/>
          </a:xfrm>
          <a:prstGeom prst="rect">
            <a:avLst/>
          </a:prstGeom>
          <a:noFill/>
        </p:spPr>
        <p:txBody>
          <a:bodyPr wrap="square" rtlCol="0">
            <a:spAutoFit/>
          </a:bodyPr>
          <a:lstStyle/>
          <a:p>
            <a:r>
              <a:rPr lang="es-MX" sz="2400" dirty="0"/>
              <a:t>hospital</a:t>
            </a:r>
          </a:p>
        </p:txBody>
      </p:sp>
      <p:sp>
        <p:nvSpPr>
          <p:cNvPr id="17" name="CuadroTexto 16"/>
          <p:cNvSpPr txBox="1"/>
          <p:nvPr/>
        </p:nvSpPr>
        <p:spPr>
          <a:xfrm>
            <a:off x="10620056" y="2690175"/>
            <a:ext cx="1559243" cy="461665"/>
          </a:xfrm>
          <a:prstGeom prst="rect">
            <a:avLst/>
          </a:prstGeom>
          <a:noFill/>
        </p:spPr>
        <p:txBody>
          <a:bodyPr wrap="square" rtlCol="0">
            <a:spAutoFit/>
          </a:bodyPr>
          <a:lstStyle/>
          <a:p>
            <a:r>
              <a:rPr lang="es-MX" sz="2400" dirty="0" err="1"/>
              <a:t>admission</a:t>
            </a:r>
            <a:endParaRPr lang="es-MX" sz="2400" dirty="0"/>
          </a:p>
        </p:txBody>
      </p:sp>
      <p:sp>
        <p:nvSpPr>
          <p:cNvPr id="18" name="CuadroTexto 17"/>
          <p:cNvSpPr txBox="1"/>
          <p:nvPr/>
        </p:nvSpPr>
        <p:spPr>
          <a:xfrm>
            <a:off x="9498064" y="4988807"/>
            <a:ext cx="2011765" cy="1200329"/>
          </a:xfrm>
          <a:prstGeom prst="rect">
            <a:avLst/>
          </a:prstGeom>
          <a:noFill/>
        </p:spPr>
        <p:txBody>
          <a:bodyPr wrap="square" rtlCol="0">
            <a:spAutoFit/>
          </a:bodyPr>
          <a:lstStyle/>
          <a:p>
            <a:r>
              <a:rPr lang="es-MX" sz="2400" dirty="0"/>
              <a:t>hospital AND </a:t>
            </a:r>
            <a:r>
              <a:rPr lang="es-MX" sz="2400" dirty="0" err="1"/>
              <a:t>admission</a:t>
            </a:r>
            <a:endParaRPr lang="es-MX" sz="2400" dirty="0"/>
          </a:p>
          <a:p>
            <a:r>
              <a:rPr lang="es-MX" sz="2400" b="1" dirty="0"/>
              <a:t>N = 107394</a:t>
            </a:r>
          </a:p>
        </p:txBody>
      </p:sp>
      <p:cxnSp>
        <p:nvCxnSpPr>
          <p:cNvPr id="20" name="Conector recto de flecha 19"/>
          <p:cNvCxnSpPr>
            <a:endCxn id="18" idx="0"/>
          </p:cNvCxnSpPr>
          <p:nvPr/>
        </p:nvCxnSpPr>
        <p:spPr>
          <a:xfrm>
            <a:off x="9956800" y="2913349"/>
            <a:ext cx="547147" cy="207545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5074513" y="1017639"/>
            <a:ext cx="1270541" cy="461665"/>
          </a:xfrm>
          <a:prstGeom prst="rect">
            <a:avLst/>
          </a:prstGeom>
          <a:noFill/>
        </p:spPr>
        <p:txBody>
          <a:bodyPr wrap="none" rtlCol="0">
            <a:spAutoFit/>
          </a:bodyPr>
          <a:lstStyle/>
          <a:p>
            <a:r>
              <a:rPr lang="es-MX" sz="2400" dirty="0">
                <a:solidFill>
                  <a:srgbClr val="FF0000"/>
                </a:solidFill>
              </a:rPr>
              <a:t>con AND</a:t>
            </a:r>
          </a:p>
        </p:txBody>
      </p:sp>
    </p:spTree>
    <p:extLst>
      <p:ext uri="{BB962C8B-B14F-4D97-AF65-F5344CB8AC3E}">
        <p14:creationId xmlns:p14="http://schemas.microsoft.com/office/powerpoint/2010/main" val="839719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401291"/>
            <a:ext cx="9210024" cy="5103870"/>
          </a:xfrm>
        </p:spPr>
        <p:txBody>
          <a:bodyPr>
            <a:noAutofit/>
          </a:bodyPr>
          <a:lstStyle/>
          <a:p>
            <a:pPr marL="0" indent="0">
              <a:buNone/>
            </a:pPr>
            <a:r>
              <a:rPr lang="es-MX" sz="3600" dirty="0">
                <a:solidFill>
                  <a:schemeClr val="tx1">
                    <a:lumMod val="50000"/>
                    <a:lumOff val="50000"/>
                  </a:schemeClr>
                </a:solidFill>
              </a:rPr>
              <a:t>1. Operadores booleanos</a:t>
            </a:r>
          </a:p>
          <a:p>
            <a:pPr marL="0" indent="0">
              <a:buNone/>
            </a:pPr>
            <a:br>
              <a:rPr lang="es-MX" sz="3600" dirty="0">
                <a:solidFill>
                  <a:schemeClr val="tx1">
                    <a:lumMod val="50000"/>
                    <a:lumOff val="50000"/>
                  </a:schemeClr>
                </a:solidFill>
              </a:rPr>
            </a:br>
            <a:r>
              <a:rPr lang="es-MX" sz="3600" dirty="0">
                <a:solidFill>
                  <a:schemeClr val="tx1">
                    <a:lumMod val="50000"/>
                    <a:lumOff val="50000"/>
                  </a:schemeClr>
                </a:solidFill>
              </a:rPr>
              <a:t>2. Uso de “”</a:t>
            </a:r>
          </a:p>
          <a:p>
            <a:pPr marL="0" indent="0">
              <a:buNone/>
            </a:pPr>
            <a:br>
              <a:rPr lang="es-MX" sz="3600" dirty="0">
                <a:solidFill>
                  <a:schemeClr val="tx1">
                    <a:lumMod val="50000"/>
                    <a:lumOff val="50000"/>
                  </a:schemeClr>
                </a:solidFill>
              </a:rPr>
            </a:br>
            <a:r>
              <a:rPr lang="es-MX" sz="3600" b="1" dirty="0">
                <a:solidFill>
                  <a:schemeClr val="bg1"/>
                </a:solidFill>
              </a:rPr>
              <a:t>3. </a:t>
            </a:r>
            <a:r>
              <a:rPr lang="es-MX" sz="3600" b="1" dirty="0" err="1">
                <a:solidFill>
                  <a:schemeClr val="bg1"/>
                </a:solidFill>
              </a:rPr>
              <a:t>MeSH</a:t>
            </a:r>
            <a:br>
              <a:rPr lang="es-MX" sz="3600" dirty="0">
                <a:solidFill>
                  <a:schemeClr val="tx1">
                    <a:lumMod val="50000"/>
                    <a:lumOff val="50000"/>
                  </a:schemeClr>
                </a:solidFill>
              </a:rPr>
            </a:br>
            <a:endParaRPr lang="es-MX" sz="3600" dirty="0">
              <a:solidFill>
                <a:schemeClr val="tx1">
                  <a:lumMod val="50000"/>
                  <a:lumOff val="50000"/>
                </a:schemeClr>
              </a:solidFill>
            </a:endParaRPr>
          </a:p>
          <a:p>
            <a:pPr marL="0" indent="0">
              <a:buNone/>
            </a:pPr>
            <a:r>
              <a:rPr lang="es-MX" sz="3600" dirty="0">
                <a:solidFill>
                  <a:schemeClr val="tx1">
                    <a:lumMod val="50000"/>
                    <a:lumOff val="50000"/>
                  </a:schemeClr>
                </a:solidFill>
              </a:rPr>
              <a:t>4. Filtros</a:t>
            </a:r>
            <a:br>
              <a:rPr lang="es-MX" sz="3600" dirty="0">
                <a:solidFill>
                  <a:schemeClr val="tx1">
                    <a:lumMod val="50000"/>
                    <a:lumOff val="50000"/>
                  </a:schemeClr>
                </a:solidFill>
              </a:rPr>
            </a:br>
            <a:endParaRPr lang="es-MX" sz="3600" dirty="0">
              <a:solidFill>
                <a:schemeClr val="tx1">
                  <a:lumMod val="50000"/>
                  <a:lumOff val="50000"/>
                </a:schemeClr>
              </a:solidFill>
            </a:endParaRPr>
          </a:p>
          <a:p>
            <a:pPr marL="0" indent="0">
              <a:buNone/>
            </a:pPr>
            <a:r>
              <a:rPr lang="es-MX" sz="3600" dirty="0">
                <a:solidFill>
                  <a:schemeClr val="tx1">
                    <a:lumMod val="50000"/>
                    <a:lumOff val="50000"/>
                  </a:schemeClr>
                </a:solidFill>
              </a:rPr>
              <a:t>5. Descriptores</a:t>
            </a:r>
          </a:p>
        </p:txBody>
      </p:sp>
      <p:sp>
        <p:nvSpPr>
          <p:cNvPr id="12" name="CuadroTexto 11"/>
          <p:cNvSpPr txBox="1"/>
          <p:nvPr/>
        </p:nvSpPr>
        <p:spPr>
          <a:xfrm>
            <a:off x="247589" y="154825"/>
            <a:ext cx="7298793" cy="830997"/>
          </a:xfrm>
          <a:prstGeom prst="rect">
            <a:avLst/>
          </a:prstGeom>
          <a:noFill/>
        </p:spPr>
        <p:txBody>
          <a:bodyPr wrap="non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Herramientas de búsqueda</a:t>
            </a:r>
          </a:p>
        </p:txBody>
      </p:sp>
    </p:spTree>
    <p:extLst>
      <p:ext uri="{BB962C8B-B14F-4D97-AF65-F5344CB8AC3E}">
        <p14:creationId xmlns:p14="http://schemas.microsoft.com/office/powerpoint/2010/main" val="30361305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58878" y="2733346"/>
            <a:ext cx="10155023" cy="1569660"/>
          </a:xfrm>
          <a:prstGeom prst="rect">
            <a:avLst/>
          </a:prstGeom>
          <a:noFill/>
        </p:spPr>
        <p:txBody>
          <a:bodyPr wrap="square" rtlCol="0">
            <a:spAutoFit/>
          </a:bodyPr>
          <a:lstStyle/>
          <a:p>
            <a:r>
              <a:rPr lang="es-MX" sz="4800" dirty="0">
                <a:latin typeface="Times New Roman" panose="02020603050405020304" pitchFamily="18" charset="0"/>
                <a:cs typeface="Times New Roman" panose="02020603050405020304" pitchFamily="18" charset="0"/>
              </a:rPr>
              <a:t>¿Cómo busco, diabetes, diabetes mellitus, o DM2?</a:t>
            </a:r>
          </a:p>
        </p:txBody>
      </p:sp>
    </p:spTree>
    <p:extLst>
      <p:ext uri="{BB962C8B-B14F-4D97-AF65-F5344CB8AC3E}">
        <p14:creationId xmlns:p14="http://schemas.microsoft.com/office/powerpoint/2010/main" val="40101530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77889" cy="5306291"/>
          </a:xfrm>
          <a:prstGeom prst="rect">
            <a:avLst/>
          </a:prstGeom>
        </p:spPr>
      </p:pic>
    </p:spTree>
    <p:extLst>
      <p:ext uri="{BB962C8B-B14F-4D97-AF65-F5344CB8AC3E}">
        <p14:creationId xmlns:p14="http://schemas.microsoft.com/office/powerpoint/2010/main" val="6378887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5713" t="8482" r="7722" b="29018"/>
          <a:stretch/>
        </p:blipFill>
        <p:spPr>
          <a:xfrm>
            <a:off x="0" y="-1"/>
            <a:ext cx="12192735" cy="4949371"/>
          </a:xfrm>
          <a:prstGeom prst="rect">
            <a:avLst/>
          </a:prstGeom>
        </p:spPr>
      </p:pic>
      <p:sp>
        <p:nvSpPr>
          <p:cNvPr id="4" name="CuadroTexto 3"/>
          <p:cNvSpPr txBox="1"/>
          <p:nvPr/>
        </p:nvSpPr>
        <p:spPr>
          <a:xfrm>
            <a:off x="696686" y="5211310"/>
            <a:ext cx="9095480" cy="830997"/>
          </a:xfrm>
          <a:prstGeom prst="rect">
            <a:avLst/>
          </a:prstGeom>
          <a:noFill/>
        </p:spPr>
        <p:txBody>
          <a:bodyPr wrap="square" rtlCol="0">
            <a:spAutoFit/>
          </a:bodyPr>
          <a:lstStyle/>
          <a:p>
            <a:r>
              <a:rPr lang="es-MX" sz="4800" dirty="0" err="1"/>
              <a:t>MeSH</a:t>
            </a:r>
            <a:r>
              <a:rPr lang="es-MX" sz="4800" dirty="0"/>
              <a:t> = Medical </a:t>
            </a:r>
            <a:r>
              <a:rPr lang="es-MX" sz="4800" dirty="0" err="1"/>
              <a:t>Subject</a:t>
            </a:r>
            <a:r>
              <a:rPr lang="es-MX" sz="4800" dirty="0"/>
              <a:t> </a:t>
            </a:r>
            <a:r>
              <a:rPr lang="es-MX" sz="4800" dirty="0" err="1"/>
              <a:t>Heading</a:t>
            </a:r>
            <a:endParaRPr lang="es-MX" sz="4800" dirty="0"/>
          </a:p>
        </p:txBody>
      </p:sp>
    </p:spTree>
    <p:extLst>
      <p:ext uri="{BB962C8B-B14F-4D97-AF65-F5344CB8AC3E}">
        <p14:creationId xmlns:p14="http://schemas.microsoft.com/office/powerpoint/2010/main" val="8285365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6159" t="8681" r="7721" b="13144"/>
          <a:stretch/>
        </p:blipFill>
        <p:spPr>
          <a:xfrm>
            <a:off x="0" y="0"/>
            <a:ext cx="12192000" cy="6222343"/>
          </a:xfrm>
          <a:prstGeom prst="rect">
            <a:avLst/>
          </a:prstGeom>
        </p:spPr>
      </p:pic>
    </p:spTree>
    <p:extLst>
      <p:ext uri="{BB962C8B-B14F-4D97-AF65-F5344CB8AC3E}">
        <p14:creationId xmlns:p14="http://schemas.microsoft.com/office/powerpoint/2010/main" val="34887210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6159" t="8681" r="7721" b="13144"/>
          <a:stretch/>
        </p:blipFill>
        <p:spPr>
          <a:xfrm>
            <a:off x="0" y="0"/>
            <a:ext cx="12192000" cy="6222343"/>
          </a:xfrm>
          <a:prstGeom prst="rect">
            <a:avLst/>
          </a:prstGeom>
        </p:spPr>
      </p:pic>
      <p:sp>
        <p:nvSpPr>
          <p:cNvPr id="7" name="Rectángulo 6"/>
          <p:cNvSpPr/>
          <p:nvPr/>
        </p:nvSpPr>
        <p:spPr>
          <a:xfrm>
            <a:off x="0" y="0"/>
            <a:ext cx="12192000" cy="687465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Imagen 7"/>
          <p:cNvPicPr>
            <a:picLocks noChangeAspect="1"/>
          </p:cNvPicPr>
          <p:nvPr/>
        </p:nvPicPr>
        <p:blipFill rotWithShape="1">
          <a:blip r:embed="rId3"/>
          <a:srcRect l="7498" t="11855" r="70303" b="18501"/>
          <a:stretch/>
        </p:blipFill>
        <p:spPr>
          <a:xfrm>
            <a:off x="4731658" y="440543"/>
            <a:ext cx="3657599" cy="6451342"/>
          </a:xfrm>
          <a:prstGeom prst="rect">
            <a:avLst/>
          </a:prstGeom>
        </p:spPr>
      </p:pic>
    </p:spTree>
    <p:extLst>
      <p:ext uri="{BB962C8B-B14F-4D97-AF65-F5344CB8AC3E}">
        <p14:creationId xmlns:p14="http://schemas.microsoft.com/office/powerpoint/2010/main" val="23074348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401291"/>
            <a:ext cx="9210024" cy="5103870"/>
          </a:xfrm>
        </p:spPr>
        <p:txBody>
          <a:bodyPr>
            <a:noAutofit/>
          </a:bodyPr>
          <a:lstStyle/>
          <a:p>
            <a:pPr marL="0" indent="0">
              <a:buNone/>
            </a:pPr>
            <a:r>
              <a:rPr lang="es-MX" sz="3600" dirty="0">
                <a:solidFill>
                  <a:schemeClr val="tx1">
                    <a:lumMod val="50000"/>
                    <a:lumOff val="50000"/>
                  </a:schemeClr>
                </a:solidFill>
              </a:rPr>
              <a:t>1. Operadores booleanos</a:t>
            </a:r>
          </a:p>
          <a:p>
            <a:pPr marL="0" indent="0">
              <a:buNone/>
            </a:pPr>
            <a:br>
              <a:rPr lang="es-MX" sz="3600" dirty="0">
                <a:solidFill>
                  <a:schemeClr val="tx1">
                    <a:lumMod val="50000"/>
                    <a:lumOff val="50000"/>
                  </a:schemeClr>
                </a:solidFill>
              </a:rPr>
            </a:br>
            <a:r>
              <a:rPr lang="es-MX" sz="3600" dirty="0">
                <a:solidFill>
                  <a:schemeClr val="tx1">
                    <a:lumMod val="50000"/>
                    <a:lumOff val="50000"/>
                  </a:schemeClr>
                </a:solidFill>
              </a:rPr>
              <a:t>2. Uso de “”</a:t>
            </a:r>
          </a:p>
          <a:p>
            <a:pPr marL="0" indent="0">
              <a:buNone/>
            </a:pPr>
            <a:br>
              <a:rPr lang="es-MX" sz="3600" dirty="0">
                <a:solidFill>
                  <a:schemeClr val="tx1">
                    <a:lumMod val="50000"/>
                    <a:lumOff val="50000"/>
                  </a:schemeClr>
                </a:solidFill>
              </a:rPr>
            </a:br>
            <a:r>
              <a:rPr lang="es-MX" sz="3600" dirty="0">
                <a:solidFill>
                  <a:schemeClr val="tx1">
                    <a:lumMod val="50000"/>
                    <a:lumOff val="50000"/>
                  </a:schemeClr>
                </a:solidFill>
              </a:rPr>
              <a:t>3. </a:t>
            </a:r>
            <a:r>
              <a:rPr lang="es-MX" sz="3600" dirty="0" err="1">
                <a:solidFill>
                  <a:schemeClr val="tx1">
                    <a:lumMod val="50000"/>
                    <a:lumOff val="50000"/>
                  </a:schemeClr>
                </a:solidFill>
              </a:rPr>
              <a:t>MeSH</a:t>
            </a:r>
            <a:br>
              <a:rPr lang="es-MX" sz="3600" dirty="0">
                <a:solidFill>
                  <a:schemeClr val="tx1">
                    <a:lumMod val="50000"/>
                    <a:lumOff val="50000"/>
                  </a:schemeClr>
                </a:solidFill>
              </a:rPr>
            </a:br>
            <a:endParaRPr lang="es-MX" sz="3600" dirty="0">
              <a:solidFill>
                <a:schemeClr val="tx1">
                  <a:lumMod val="50000"/>
                  <a:lumOff val="50000"/>
                </a:schemeClr>
              </a:solidFill>
            </a:endParaRPr>
          </a:p>
          <a:p>
            <a:pPr marL="0" indent="0">
              <a:buNone/>
            </a:pPr>
            <a:r>
              <a:rPr lang="es-MX" sz="3600" b="1" dirty="0">
                <a:solidFill>
                  <a:schemeClr val="bg1"/>
                </a:solidFill>
              </a:rPr>
              <a:t>4. Filtros</a:t>
            </a:r>
            <a:br>
              <a:rPr lang="es-MX" sz="3600" b="1" dirty="0">
                <a:solidFill>
                  <a:schemeClr val="bg1"/>
                </a:solidFill>
              </a:rPr>
            </a:br>
            <a:endParaRPr lang="es-MX" sz="3600" b="1" dirty="0">
              <a:solidFill>
                <a:schemeClr val="bg1"/>
              </a:solidFill>
            </a:endParaRPr>
          </a:p>
          <a:p>
            <a:pPr marL="0" indent="0">
              <a:buNone/>
            </a:pPr>
            <a:r>
              <a:rPr lang="es-MX" sz="3600" dirty="0">
                <a:solidFill>
                  <a:schemeClr val="tx1">
                    <a:lumMod val="50000"/>
                    <a:lumOff val="50000"/>
                  </a:schemeClr>
                </a:solidFill>
              </a:rPr>
              <a:t>5. Descriptores</a:t>
            </a:r>
          </a:p>
        </p:txBody>
      </p:sp>
      <p:sp>
        <p:nvSpPr>
          <p:cNvPr id="12" name="CuadroTexto 11"/>
          <p:cNvSpPr txBox="1"/>
          <p:nvPr/>
        </p:nvSpPr>
        <p:spPr>
          <a:xfrm>
            <a:off x="247589" y="154825"/>
            <a:ext cx="7298793" cy="830997"/>
          </a:xfrm>
          <a:prstGeom prst="rect">
            <a:avLst/>
          </a:prstGeom>
          <a:noFill/>
        </p:spPr>
        <p:txBody>
          <a:bodyPr wrap="non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Herramientas de búsqueda</a:t>
            </a:r>
          </a:p>
        </p:txBody>
      </p:sp>
    </p:spTree>
    <p:extLst>
      <p:ext uri="{BB962C8B-B14F-4D97-AF65-F5344CB8AC3E}">
        <p14:creationId xmlns:p14="http://schemas.microsoft.com/office/powerpoint/2010/main" val="27514451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6160" t="8879" r="29920" b="62351"/>
          <a:stretch/>
        </p:blipFill>
        <p:spPr>
          <a:xfrm>
            <a:off x="0" y="0"/>
            <a:ext cx="12192000" cy="3251200"/>
          </a:xfrm>
          <a:prstGeom prst="rect">
            <a:avLst/>
          </a:prstGeom>
        </p:spPr>
      </p:pic>
      <p:pic>
        <p:nvPicPr>
          <p:cNvPr id="9" name="Imagen 8"/>
          <p:cNvPicPr>
            <a:picLocks noChangeAspect="1"/>
          </p:cNvPicPr>
          <p:nvPr/>
        </p:nvPicPr>
        <p:blipFill rotWithShape="1">
          <a:blip r:embed="rId3"/>
          <a:srcRect l="5713" t="8681" r="29921" b="62748"/>
          <a:stretch/>
        </p:blipFill>
        <p:spPr>
          <a:xfrm>
            <a:off x="0" y="3701142"/>
            <a:ext cx="12192001" cy="3156857"/>
          </a:xfrm>
          <a:prstGeom prst="rect">
            <a:avLst/>
          </a:prstGeom>
        </p:spPr>
      </p:pic>
      <p:sp>
        <p:nvSpPr>
          <p:cNvPr id="10" name="Flecha izquierda 9"/>
          <p:cNvSpPr/>
          <p:nvPr/>
        </p:nvSpPr>
        <p:spPr>
          <a:xfrm>
            <a:off x="1349828" y="5457371"/>
            <a:ext cx="551543" cy="333829"/>
          </a:xfrm>
          <a:prstGeom prst="leftArrow">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11"/>
          <p:cNvCxnSpPr/>
          <p:nvPr/>
        </p:nvCxnSpPr>
        <p:spPr>
          <a:xfrm>
            <a:off x="4354285" y="2989943"/>
            <a:ext cx="900000" cy="0"/>
          </a:xfrm>
          <a:prstGeom prst="line">
            <a:avLst/>
          </a:prstGeom>
          <a:ln w="38100">
            <a:solidFill>
              <a:srgbClr val="FF000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4444285" y="6654800"/>
            <a:ext cx="720000" cy="0"/>
          </a:xfrm>
          <a:prstGeom prst="line">
            <a:avLst/>
          </a:prstGeom>
          <a:ln w="38100">
            <a:solidFill>
              <a:srgbClr val="FF0000">
                <a:alpha val="7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38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b="20568"/>
          <a:stretch/>
        </p:blipFill>
        <p:spPr>
          <a:xfrm>
            <a:off x="0" y="0"/>
            <a:ext cx="12127296" cy="6580682"/>
          </a:xfrm>
          <a:prstGeom prst="rect">
            <a:avLst/>
          </a:prstGeom>
        </p:spPr>
      </p:pic>
    </p:spTree>
    <p:extLst>
      <p:ext uri="{BB962C8B-B14F-4D97-AF65-F5344CB8AC3E}">
        <p14:creationId xmlns:p14="http://schemas.microsoft.com/office/powerpoint/2010/main" val="1696128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rotWithShape="1">
          <a:blip r:embed="rId2"/>
          <a:srcRect l="5825" t="8681" r="30143" b="29216"/>
          <a:stretch/>
        </p:blipFill>
        <p:spPr>
          <a:xfrm>
            <a:off x="0" y="0"/>
            <a:ext cx="12192000" cy="6648250"/>
          </a:xfrm>
          <a:prstGeom prst="rect">
            <a:avLst/>
          </a:prstGeom>
        </p:spPr>
      </p:pic>
      <p:sp>
        <p:nvSpPr>
          <p:cNvPr id="8" name="Flecha izquierda 7"/>
          <p:cNvSpPr/>
          <p:nvPr/>
        </p:nvSpPr>
        <p:spPr>
          <a:xfrm>
            <a:off x="1030514" y="5979885"/>
            <a:ext cx="551543" cy="333829"/>
          </a:xfrm>
          <a:prstGeom prst="leftArrow">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 name="Conector recto 10"/>
          <p:cNvCxnSpPr/>
          <p:nvPr/>
        </p:nvCxnSpPr>
        <p:spPr>
          <a:xfrm>
            <a:off x="4415256" y="2823028"/>
            <a:ext cx="720000" cy="0"/>
          </a:xfrm>
          <a:prstGeom prst="line">
            <a:avLst/>
          </a:prstGeom>
          <a:ln w="38100">
            <a:solidFill>
              <a:srgbClr val="FF0000">
                <a:alpha val="7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5499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401291"/>
            <a:ext cx="9210024" cy="5103870"/>
          </a:xfrm>
        </p:spPr>
        <p:txBody>
          <a:bodyPr>
            <a:noAutofit/>
          </a:bodyPr>
          <a:lstStyle/>
          <a:p>
            <a:pPr marL="0" indent="0">
              <a:buNone/>
            </a:pPr>
            <a:r>
              <a:rPr lang="es-MX" sz="3600" dirty="0">
                <a:solidFill>
                  <a:schemeClr val="tx1">
                    <a:lumMod val="50000"/>
                    <a:lumOff val="50000"/>
                  </a:schemeClr>
                </a:solidFill>
              </a:rPr>
              <a:t>1. Operadores booleanos</a:t>
            </a:r>
          </a:p>
          <a:p>
            <a:pPr marL="0" indent="0">
              <a:buNone/>
            </a:pPr>
            <a:br>
              <a:rPr lang="es-MX" sz="3600" dirty="0">
                <a:solidFill>
                  <a:schemeClr val="tx1">
                    <a:lumMod val="50000"/>
                    <a:lumOff val="50000"/>
                  </a:schemeClr>
                </a:solidFill>
              </a:rPr>
            </a:br>
            <a:r>
              <a:rPr lang="es-MX" sz="3600" dirty="0">
                <a:solidFill>
                  <a:schemeClr val="tx1">
                    <a:lumMod val="50000"/>
                    <a:lumOff val="50000"/>
                  </a:schemeClr>
                </a:solidFill>
              </a:rPr>
              <a:t>2. Uso de “”</a:t>
            </a:r>
          </a:p>
          <a:p>
            <a:pPr marL="0" indent="0">
              <a:buNone/>
            </a:pPr>
            <a:br>
              <a:rPr lang="es-MX" sz="3600" dirty="0">
                <a:solidFill>
                  <a:schemeClr val="tx1">
                    <a:lumMod val="50000"/>
                    <a:lumOff val="50000"/>
                  </a:schemeClr>
                </a:solidFill>
              </a:rPr>
            </a:br>
            <a:r>
              <a:rPr lang="es-MX" sz="3600" dirty="0">
                <a:solidFill>
                  <a:schemeClr val="tx1">
                    <a:lumMod val="50000"/>
                    <a:lumOff val="50000"/>
                  </a:schemeClr>
                </a:solidFill>
              </a:rPr>
              <a:t>3. </a:t>
            </a:r>
            <a:r>
              <a:rPr lang="es-MX" sz="3600" dirty="0" err="1">
                <a:solidFill>
                  <a:schemeClr val="tx1">
                    <a:lumMod val="50000"/>
                    <a:lumOff val="50000"/>
                  </a:schemeClr>
                </a:solidFill>
              </a:rPr>
              <a:t>MeSH</a:t>
            </a:r>
            <a:br>
              <a:rPr lang="es-MX" sz="3600" dirty="0">
                <a:solidFill>
                  <a:schemeClr val="tx1">
                    <a:lumMod val="50000"/>
                    <a:lumOff val="50000"/>
                  </a:schemeClr>
                </a:solidFill>
              </a:rPr>
            </a:br>
            <a:endParaRPr lang="es-MX" sz="3600" dirty="0">
              <a:solidFill>
                <a:schemeClr val="tx1">
                  <a:lumMod val="50000"/>
                  <a:lumOff val="50000"/>
                </a:schemeClr>
              </a:solidFill>
            </a:endParaRPr>
          </a:p>
          <a:p>
            <a:pPr marL="0" indent="0">
              <a:buNone/>
            </a:pPr>
            <a:r>
              <a:rPr lang="es-MX" sz="3600" dirty="0">
                <a:solidFill>
                  <a:schemeClr val="tx1">
                    <a:lumMod val="50000"/>
                    <a:lumOff val="50000"/>
                  </a:schemeClr>
                </a:solidFill>
              </a:rPr>
              <a:t>4. Filtros</a:t>
            </a:r>
            <a:br>
              <a:rPr lang="es-MX" sz="3600" dirty="0">
                <a:solidFill>
                  <a:schemeClr val="tx1">
                    <a:lumMod val="50000"/>
                    <a:lumOff val="50000"/>
                  </a:schemeClr>
                </a:solidFill>
              </a:rPr>
            </a:br>
            <a:endParaRPr lang="es-MX" sz="3600" dirty="0">
              <a:solidFill>
                <a:schemeClr val="tx1">
                  <a:lumMod val="50000"/>
                  <a:lumOff val="50000"/>
                </a:schemeClr>
              </a:solidFill>
            </a:endParaRPr>
          </a:p>
          <a:p>
            <a:pPr marL="0" indent="0">
              <a:buNone/>
            </a:pPr>
            <a:r>
              <a:rPr lang="es-MX" sz="3600" b="1" dirty="0">
                <a:solidFill>
                  <a:schemeClr val="bg1"/>
                </a:solidFill>
              </a:rPr>
              <a:t>5. Descriptores</a:t>
            </a:r>
          </a:p>
        </p:txBody>
      </p:sp>
      <p:sp>
        <p:nvSpPr>
          <p:cNvPr id="12" name="CuadroTexto 11"/>
          <p:cNvSpPr txBox="1"/>
          <p:nvPr/>
        </p:nvSpPr>
        <p:spPr>
          <a:xfrm>
            <a:off x="247589" y="154825"/>
            <a:ext cx="7298793" cy="830997"/>
          </a:xfrm>
          <a:prstGeom prst="rect">
            <a:avLst/>
          </a:prstGeom>
          <a:noFill/>
        </p:spPr>
        <p:txBody>
          <a:bodyPr wrap="non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Herramientas de búsqueda</a:t>
            </a:r>
          </a:p>
        </p:txBody>
      </p:sp>
    </p:spTree>
    <p:extLst>
      <p:ext uri="{BB962C8B-B14F-4D97-AF65-F5344CB8AC3E}">
        <p14:creationId xmlns:p14="http://schemas.microsoft.com/office/powerpoint/2010/main" val="38119687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ttp://cdn.mamamia.com.au/wp/wp-content/uploads/2016/04/13173253/1.-Chew-g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92529" y="2064828"/>
            <a:ext cx="5599471" cy="479317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0" y="-21466"/>
            <a:ext cx="12192000" cy="687946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 name="Group 3"/>
          <p:cNvGrpSpPr/>
          <p:nvPr/>
        </p:nvGrpSpPr>
        <p:grpSpPr>
          <a:xfrm>
            <a:off x="518101" y="455078"/>
            <a:ext cx="1868715" cy="5728008"/>
            <a:chOff x="888999" y="1600200"/>
            <a:chExt cx="1473201" cy="4031959"/>
          </a:xfrm>
        </p:grpSpPr>
        <p:sp>
          <p:nvSpPr>
            <p:cNvPr id="5" name="Isosceles Triangle 4"/>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6" name="Oval 5"/>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7" name="Rectangle 6"/>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8"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9" name="Straight Connector 8"/>
            <p:cNvCxnSpPr>
              <a:stCxn id="6" idx="0"/>
              <a:endCxn id="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7" idx="0"/>
              <a:endCxn id="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1"/>
              <a:endCxn id="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629346" y="551358"/>
            <a:ext cx="6732199" cy="646331"/>
          </a:xfrm>
          <a:prstGeom prst="rect">
            <a:avLst/>
          </a:prstGeom>
        </p:spPr>
        <p:txBody>
          <a:bodyPr wrap="square">
            <a:spAutoFit/>
          </a:bodyPr>
          <a:lstStyle/>
          <a:p>
            <a:pPr algn="ctr"/>
            <a:r>
              <a:rPr lang="es-MX" sz="3600" dirty="0">
                <a:cs typeface="Courier New" panose="02070309020205020404" pitchFamily="49" charset="0"/>
              </a:rPr>
              <a:t>Pacientes </a:t>
            </a:r>
            <a:r>
              <a:rPr lang="es-MX" sz="3600" b="1" u="sng" dirty="0">
                <a:cs typeface="Courier New" panose="02070309020205020404" pitchFamily="49" charset="0"/>
              </a:rPr>
              <a:t>postoperatorios</a:t>
            </a:r>
            <a:endParaRPr lang="en-US" sz="3600" b="1" u="sng" dirty="0">
              <a:cs typeface="Courier New" panose="02070309020205020404" pitchFamily="49" charset="0"/>
            </a:endParaRPr>
          </a:p>
        </p:txBody>
      </p:sp>
      <p:sp>
        <p:nvSpPr>
          <p:cNvPr id="14" name="Rectangle 13"/>
          <p:cNvSpPr/>
          <p:nvPr/>
        </p:nvSpPr>
        <p:spPr>
          <a:xfrm>
            <a:off x="3945902" y="4982757"/>
            <a:ext cx="6415643" cy="1200329"/>
          </a:xfrm>
          <a:prstGeom prst="rect">
            <a:avLst/>
          </a:prstGeom>
        </p:spPr>
        <p:txBody>
          <a:bodyPr wrap="square">
            <a:spAutoFit/>
          </a:bodyPr>
          <a:lstStyle/>
          <a:p>
            <a:pPr algn="ctr"/>
            <a:r>
              <a:rPr lang="en-US" sz="3600" dirty="0" err="1"/>
              <a:t>Recuperación</a:t>
            </a:r>
            <a:r>
              <a:rPr lang="en-US" sz="3600" dirty="0"/>
              <a:t> </a:t>
            </a:r>
            <a:r>
              <a:rPr lang="en-US" sz="3600" dirty="0" err="1"/>
              <a:t>función</a:t>
            </a:r>
            <a:r>
              <a:rPr lang="en-US" sz="3600" dirty="0"/>
              <a:t> gastrointestinal</a:t>
            </a:r>
            <a:endParaRPr lang="es-MX" sz="3600" b="1" dirty="0"/>
          </a:p>
        </p:txBody>
      </p:sp>
      <p:sp>
        <p:nvSpPr>
          <p:cNvPr id="15" name="Rectangle 12"/>
          <p:cNvSpPr/>
          <p:nvPr/>
        </p:nvSpPr>
        <p:spPr>
          <a:xfrm>
            <a:off x="5625519" y="2295616"/>
            <a:ext cx="2739853" cy="1754326"/>
          </a:xfrm>
          <a:prstGeom prst="rect">
            <a:avLst/>
          </a:prstGeom>
        </p:spPr>
        <p:txBody>
          <a:bodyPr wrap="none">
            <a:spAutoFit/>
          </a:bodyPr>
          <a:lstStyle/>
          <a:p>
            <a:pPr algn="ctr"/>
            <a:r>
              <a:rPr lang="es-MX" sz="3600" b="1" u="sng" dirty="0">
                <a:cs typeface="Courier New" panose="02070309020205020404" pitchFamily="49" charset="0"/>
              </a:rPr>
              <a:t>Chicle</a:t>
            </a:r>
            <a:r>
              <a:rPr lang="es-MX" sz="3600" dirty="0">
                <a:cs typeface="Courier New" panose="02070309020205020404" pitchFamily="49" charset="0"/>
              </a:rPr>
              <a:t> + usual</a:t>
            </a:r>
            <a:br>
              <a:rPr lang="es-MX" sz="3600" dirty="0">
                <a:cs typeface="Courier New" panose="02070309020205020404" pitchFamily="49" charset="0"/>
              </a:rPr>
            </a:br>
            <a:r>
              <a:rPr lang="es-MX" sz="3600" dirty="0">
                <a:cs typeface="Courier New" panose="02070309020205020404" pitchFamily="49" charset="0"/>
              </a:rPr>
              <a:t>Vs.</a:t>
            </a:r>
          </a:p>
          <a:p>
            <a:pPr algn="ctr"/>
            <a:r>
              <a:rPr lang="es-MX" sz="3600" dirty="0">
                <a:cs typeface="Courier New" panose="02070309020205020404" pitchFamily="49" charset="0"/>
              </a:rPr>
              <a:t>usual</a:t>
            </a:r>
            <a:endParaRPr lang="en-US" sz="3600" b="1" u="sng" dirty="0">
              <a:cs typeface="Courier New" panose="02070309020205020404" pitchFamily="49" charset="0"/>
            </a:endParaRPr>
          </a:p>
        </p:txBody>
      </p:sp>
    </p:spTree>
    <p:extLst>
      <p:ext uri="{BB962C8B-B14F-4D97-AF65-F5344CB8AC3E}">
        <p14:creationId xmlns:p14="http://schemas.microsoft.com/office/powerpoint/2010/main" val="2637006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6209" t="8771" r="7871" b="9173"/>
          <a:stretch/>
        </p:blipFill>
        <p:spPr>
          <a:xfrm>
            <a:off x="0" y="0"/>
            <a:ext cx="12192000" cy="6546364"/>
          </a:xfrm>
          <a:prstGeom prst="rect">
            <a:avLst/>
          </a:prstGeom>
        </p:spPr>
      </p:pic>
      <p:sp>
        <p:nvSpPr>
          <p:cNvPr id="4" name="Rectángulo 3"/>
          <p:cNvSpPr/>
          <p:nvPr/>
        </p:nvSpPr>
        <p:spPr>
          <a:xfrm>
            <a:off x="9144000" y="5294671"/>
            <a:ext cx="2934929"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2010696" y="1538748"/>
            <a:ext cx="1750143"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2944759" y="378538"/>
            <a:ext cx="2659628" cy="491617"/>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25978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6321" t="8770" r="7871" b="8568"/>
          <a:stretch/>
        </p:blipFill>
        <p:spPr>
          <a:xfrm>
            <a:off x="0" y="0"/>
            <a:ext cx="12192000" cy="6603330"/>
          </a:xfrm>
          <a:prstGeom prst="rect">
            <a:avLst/>
          </a:prstGeom>
        </p:spPr>
      </p:pic>
      <p:sp>
        <p:nvSpPr>
          <p:cNvPr id="5" name="Rectángulo 4"/>
          <p:cNvSpPr/>
          <p:nvPr/>
        </p:nvSpPr>
        <p:spPr>
          <a:xfrm>
            <a:off x="9144000" y="5294671"/>
            <a:ext cx="2934929"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2010696" y="1538748"/>
            <a:ext cx="1750143"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2944758" y="378538"/>
            <a:ext cx="3986983" cy="491617"/>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521073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6322" t="8770" r="7984" b="5746"/>
          <a:stretch/>
        </p:blipFill>
        <p:spPr>
          <a:xfrm>
            <a:off x="0" y="0"/>
            <a:ext cx="12192000" cy="6837843"/>
          </a:xfrm>
          <a:prstGeom prst="rect">
            <a:avLst/>
          </a:prstGeom>
        </p:spPr>
      </p:pic>
      <p:sp>
        <p:nvSpPr>
          <p:cNvPr id="6" name="Rectángulo 5"/>
          <p:cNvSpPr/>
          <p:nvPr/>
        </p:nvSpPr>
        <p:spPr>
          <a:xfrm>
            <a:off x="9144000" y="5294671"/>
            <a:ext cx="2934929"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2010696" y="1538748"/>
            <a:ext cx="1750143"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2944759" y="378538"/>
            <a:ext cx="3028338" cy="491617"/>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4783764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6209" t="8770" r="7871" b="7560"/>
          <a:stretch/>
        </p:blipFill>
        <p:spPr>
          <a:xfrm>
            <a:off x="0" y="0"/>
            <a:ext cx="12192000" cy="6675039"/>
          </a:xfrm>
          <a:prstGeom prst="rect">
            <a:avLst/>
          </a:prstGeom>
        </p:spPr>
      </p:pic>
      <p:sp>
        <p:nvSpPr>
          <p:cNvPr id="5" name="Rectángulo 4"/>
          <p:cNvSpPr/>
          <p:nvPr/>
        </p:nvSpPr>
        <p:spPr>
          <a:xfrm>
            <a:off x="9144000" y="5294671"/>
            <a:ext cx="2934929"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2010696" y="1538748"/>
            <a:ext cx="1750143"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2944758" y="378538"/>
            <a:ext cx="3382299" cy="491617"/>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825621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6209" t="8771" r="7984" b="6552"/>
          <a:stretch/>
        </p:blipFill>
        <p:spPr>
          <a:xfrm>
            <a:off x="0" y="-1"/>
            <a:ext cx="12192000" cy="6764385"/>
          </a:xfrm>
          <a:prstGeom prst="rect">
            <a:avLst/>
          </a:prstGeom>
        </p:spPr>
      </p:pic>
      <p:sp>
        <p:nvSpPr>
          <p:cNvPr id="6" name="Rectángulo 5"/>
          <p:cNvSpPr/>
          <p:nvPr/>
        </p:nvSpPr>
        <p:spPr>
          <a:xfrm>
            <a:off x="9144000" y="5294671"/>
            <a:ext cx="2934929"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0" y="1612489"/>
            <a:ext cx="884903" cy="21631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914399" y="3888656"/>
            <a:ext cx="1371601" cy="34413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115397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5528" t="8654" r="7984" b="8669"/>
          <a:stretch/>
        </p:blipFill>
        <p:spPr>
          <a:xfrm>
            <a:off x="0" y="0"/>
            <a:ext cx="12192000" cy="6552633"/>
          </a:xfrm>
          <a:prstGeom prst="rect">
            <a:avLst/>
          </a:prstGeom>
        </p:spPr>
      </p:pic>
      <p:sp>
        <p:nvSpPr>
          <p:cNvPr id="3" name="Rectángulo 2"/>
          <p:cNvSpPr/>
          <p:nvPr/>
        </p:nvSpPr>
        <p:spPr>
          <a:xfrm>
            <a:off x="9173496" y="5265175"/>
            <a:ext cx="2934929"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a:off x="2010696" y="1538748"/>
            <a:ext cx="1750143" cy="67842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3018498" y="378538"/>
            <a:ext cx="3456041" cy="491617"/>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085322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srcRect l="5868" t="9374" r="7984" b="5948"/>
          <a:stretch/>
        </p:blipFill>
        <p:spPr>
          <a:xfrm>
            <a:off x="0" y="0"/>
            <a:ext cx="12192000" cy="6737685"/>
          </a:xfrm>
          <a:prstGeom prst="rect">
            <a:avLst/>
          </a:prstGeom>
        </p:spPr>
      </p:pic>
      <p:sp>
        <p:nvSpPr>
          <p:cNvPr id="9" name="Rectángulo 8"/>
          <p:cNvSpPr/>
          <p:nvPr/>
        </p:nvSpPr>
        <p:spPr>
          <a:xfrm>
            <a:off x="2094270" y="3324597"/>
            <a:ext cx="6887498" cy="99667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4664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0" y="0"/>
            <a:ext cx="12192000" cy="6770179"/>
          </a:xfrm>
          <a:prstGeom prst="rect">
            <a:avLst/>
          </a:prstGeom>
        </p:spPr>
      </p:pic>
    </p:spTree>
    <p:extLst>
      <p:ext uri="{BB962C8B-B14F-4D97-AF65-F5344CB8AC3E}">
        <p14:creationId xmlns:p14="http://schemas.microsoft.com/office/powerpoint/2010/main" val="17744514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75011" y="316992"/>
            <a:ext cx="8955741" cy="6541008"/>
          </a:xfrm>
          <a:prstGeom prst="rect">
            <a:avLst/>
          </a:prstGeom>
        </p:spPr>
      </p:pic>
    </p:spTree>
    <p:extLst>
      <p:ext uri="{BB962C8B-B14F-4D97-AF65-F5344CB8AC3E}">
        <p14:creationId xmlns:p14="http://schemas.microsoft.com/office/powerpoint/2010/main" val="42245829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8261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 name="Rectángulo 8"/>
          <p:cNvSpPr/>
          <p:nvPr/>
        </p:nvSpPr>
        <p:spPr>
          <a:xfrm>
            <a:off x="353787" y="583118"/>
            <a:ext cx="9302749" cy="4401205"/>
          </a:xfrm>
          <a:prstGeom prst="rect">
            <a:avLst/>
          </a:prstGeom>
        </p:spPr>
        <p:txBody>
          <a:bodyPr wrap="square">
            <a:spAutoFit/>
          </a:bodyPr>
          <a:lstStyle/>
          <a:p>
            <a:pPr algn="ctr"/>
            <a:r>
              <a:rPr lang="es-MX" sz="5200" b="1" dirty="0">
                <a:latin typeface="Times New Roman" panose="02020603050405020304" pitchFamily="18" charset="0"/>
                <a:cs typeface="Times New Roman" panose="02020603050405020304" pitchFamily="18" charset="0"/>
              </a:rPr>
              <a:t>Búsqueda de información</a:t>
            </a:r>
          </a:p>
          <a:p>
            <a:pPr algn="ctr"/>
            <a:endParaRPr lang="es-MX" sz="3800" b="1" dirty="0">
              <a:latin typeface="Times New Roman" panose="02020603050405020304" pitchFamily="18" charset="0"/>
              <a:cs typeface="Times New Roman" panose="02020603050405020304" pitchFamily="18" charset="0"/>
            </a:endParaRPr>
          </a:p>
          <a:p>
            <a:pPr algn="ctr"/>
            <a:r>
              <a:rPr lang="es-MX" sz="3800" dirty="0">
                <a:latin typeface="Times New Roman" panose="02020603050405020304" pitchFamily="18" charset="0"/>
                <a:cs typeface="Times New Roman" panose="02020603050405020304" pitchFamily="18" charset="0"/>
              </a:rPr>
              <a:t>“NUEVA HABILIDAD CLÍNICA”</a:t>
            </a:r>
          </a:p>
          <a:p>
            <a:pPr algn="ctr"/>
            <a:endParaRPr lang="es-MX" sz="3800" b="1" dirty="0">
              <a:latin typeface="Times New Roman" panose="02020603050405020304" pitchFamily="18" charset="0"/>
              <a:cs typeface="Times New Roman" panose="02020603050405020304" pitchFamily="18" charset="0"/>
            </a:endParaRPr>
          </a:p>
          <a:p>
            <a:pPr algn="ctr"/>
            <a:endParaRPr lang="es-MX" sz="3800" b="1" dirty="0">
              <a:latin typeface="Times New Roman" panose="02020603050405020304" pitchFamily="18" charset="0"/>
              <a:cs typeface="Times New Roman" panose="02020603050405020304" pitchFamily="18" charset="0"/>
            </a:endParaRPr>
          </a:p>
          <a:p>
            <a:pPr algn="ctr"/>
            <a:endParaRPr lang="es-MX" sz="3800" b="1" dirty="0">
              <a:latin typeface="Times New Roman" panose="02020603050405020304" pitchFamily="18" charset="0"/>
              <a:cs typeface="Times New Roman" panose="02020603050405020304" pitchFamily="18" charset="0"/>
            </a:endParaRPr>
          </a:p>
          <a:p>
            <a:r>
              <a:rPr lang="es-MX" sz="3800" b="1" dirty="0">
                <a:latin typeface="Times New Roman" panose="02020603050405020304" pitchFamily="18" charset="0"/>
                <a:cs typeface="Times New Roman" panose="02020603050405020304" pitchFamily="18" charset="0"/>
              </a:rPr>
              <a:t>¡Gracias!</a:t>
            </a:r>
          </a:p>
        </p:txBody>
      </p:sp>
      <p:sp>
        <p:nvSpPr>
          <p:cNvPr id="4" name="AutoShape 2" descr="blob:https://web.whatsapp.com/50406d8c-9440-4a5c-950a-c3c857202ce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20484" name="Picture 4" descr="http://www.elchaco.info/wp-content/uploads/2016/11/sher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922426" y="2762806"/>
            <a:ext cx="7269574" cy="409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2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735037" y="812336"/>
            <a:ext cx="6575839" cy="1877437"/>
          </a:xfrm>
          <a:prstGeom prst="rect">
            <a:avLst/>
          </a:prstGeom>
          <a:noFill/>
        </p:spPr>
        <p:txBody>
          <a:bodyPr wrap="none" rtlCol="0">
            <a:spAutoFit/>
          </a:bodyPr>
          <a:lstStyle/>
          <a:p>
            <a:r>
              <a:rPr lang="es-MX" sz="7200" b="1" dirty="0">
                <a:latin typeface="Times New Roman" panose="02020603050405020304" pitchFamily="18" charset="0"/>
                <a:cs typeface="Times New Roman" panose="02020603050405020304" pitchFamily="18" charset="0"/>
              </a:rPr>
              <a:t>Infoxicación</a:t>
            </a:r>
          </a:p>
          <a:p>
            <a:r>
              <a:rPr lang="es-MX" sz="4400" dirty="0">
                <a:latin typeface="Times New Roman" panose="02020603050405020304" pitchFamily="18" charset="0"/>
                <a:cs typeface="Times New Roman" panose="02020603050405020304" pitchFamily="18" charset="0"/>
              </a:rPr>
              <a:t>intoxicación de información</a:t>
            </a:r>
          </a:p>
        </p:txBody>
      </p:sp>
      <p:sp>
        <p:nvSpPr>
          <p:cNvPr id="3" name="Rectángulo 2"/>
          <p:cNvSpPr/>
          <p:nvPr/>
        </p:nvSpPr>
        <p:spPr>
          <a:xfrm>
            <a:off x="1503950" y="3171848"/>
            <a:ext cx="8365763" cy="2123658"/>
          </a:xfrm>
          <a:prstGeom prst="rect">
            <a:avLst/>
          </a:prstGeom>
        </p:spPr>
        <p:txBody>
          <a:bodyPr wrap="square">
            <a:spAutoFit/>
          </a:bodyPr>
          <a:lstStyle/>
          <a:p>
            <a:r>
              <a:rPr lang="es-MX" sz="2200" dirty="0" err="1"/>
              <a:t>Alvin</a:t>
            </a:r>
            <a:r>
              <a:rPr lang="es-MX" sz="2200" dirty="0"/>
              <a:t> </a:t>
            </a:r>
            <a:r>
              <a:rPr lang="es-MX" sz="2200" dirty="0" err="1"/>
              <a:t>Toffler</a:t>
            </a:r>
            <a:r>
              <a:rPr lang="es-MX" sz="2200" dirty="0"/>
              <a:t> (1970) acuña el término, y se refiere a </a:t>
            </a:r>
            <a:r>
              <a:rPr lang="es-MX" sz="2200" b="1" dirty="0"/>
              <a:t>cuando demasiada información nos limita para la toma de decisiones</a:t>
            </a:r>
            <a:r>
              <a:rPr lang="es-MX" sz="2200" dirty="0"/>
              <a:t>.</a:t>
            </a:r>
          </a:p>
          <a:p>
            <a:endParaRPr lang="es-MX" sz="2200" dirty="0"/>
          </a:p>
          <a:p>
            <a:r>
              <a:rPr lang="es-MX" sz="2200" dirty="0"/>
              <a:t>Es casi imposible acceder y revisar a fondo todo lo que publica sobre un determinado tema.</a:t>
            </a:r>
          </a:p>
          <a:p>
            <a:endParaRPr lang="es-MX" sz="2200" b="1" dirty="0"/>
          </a:p>
        </p:txBody>
      </p:sp>
    </p:spTree>
    <p:extLst>
      <p:ext uri="{BB962C8B-B14F-4D97-AF65-F5344CB8AC3E}">
        <p14:creationId xmlns:p14="http://schemas.microsoft.com/office/powerpoint/2010/main" val="13469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5825" t="8681" r="7610" b="10366"/>
          <a:stretch/>
        </p:blipFill>
        <p:spPr>
          <a:xfrm>
            <a:off x="-1" y="0"/>
            <a:ext cx="12201675" cy="6415314"/>
          </a:xfrm>
          <a:prstGeom prst="rect">
            <a:avLst/>
          </a:prstGeom>
        </p:spPr>
      </p:pic>
      <p:sp>
        <p:nvSpPr>
          <p:cNvPr id="5" name="Rectángulo 4"/>
          <p:cNvSpPr/>
          <p:nvPr/>
        </p:nvSpPr>
        <p:spPr>
          <a:xfrm>
            <a:off x="3018971" y="406399"/>
            <a:ext cx="1465943" cy="27577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5210629" y="1349827"/>
            <a:ext cx="2656115" cy="430887"/>
          </a:xfrm>
          <a:prstGeom prst="rect">
            <a:avLst/>
          </a:prstGeom>
          <a:solidFill>
            <a:schemeClr val="bg1"/>
          </a:solidFill>
        </p:spPr>
        <p:txBody>
          <a:bodyPr wrap="square" rtlCol="0">
            <a:spAutoFit/>
          </a:bodyPr>
          <a:lstStyle/>
          <a:p>
            <a:r>
              <a:rPr lang="es-MX" sz="2200" dirty="0">
                <a:solidFill>
                  <a:srgbClr val="FF0000"/>
                </a:solidFill>
              </a:rPr>
              <a:t>412,736 resultados </a:t>
            </a:r>
          </a:p>
        </p:txBody>
      </p:sp>
      <p:sp>
        <p:nvSpPr>
          <p:cNvPr id="7" name="Rectángulo 6"/>
          <p:cNvSpPr/>
          <p:nvPr/>
        </p:nvSpPr>
        <p:spPr>
          <a:xfrm>
            <a:off x="9079802" y="1565270"/>
            <a:ext cx="3112198" cy="119199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37699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713" t="8681" r="7722" b="5407"/>
          <a:stretch/>
        </p:blipFill>
        <p:spPr>
          <a:xfrm>
            <a:off x="0" y="-1"/>
            <a:ext cx="12192000" cy="6858001"/>
          </a:xfrm>
          <a:prstGeom prst="rect">
            <a:avLst/>
          </a:prstGeom>
        </p:spPr>
      </p:pic>
      <p:sp>
        <p:nvSpPr>
          <p:cNvPr id="4" name="Rectángulo 3"/>
          <p:cNvSpPr/>
          <p:nvPr/>
        </p:nvSpPr>
        <p:spPr>
          <a:xfrm>
            <a:off x="3018971" y="406399"/>
            <a:ext cx="2061029" cy="27577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p:cNvSpPr txBox="1"/>
          <p:nvPr/>
        </p:nvSpPr>
        <p:spPr>
          <a:xfrm>
            <a:off x="5210629" y="1349827"/>
            <a:ext cx="2656115" cy="430887"/>
          </a:xfrm>
          <a:prstGeom prst="rect">
            <a:avLst/>
          </a:prstGeom>
          <a:solidFill>
            <a:schemeClr val="bg1"/>
          </a:solidFill>
        </p:spPr>
        <p:txBody>
          <a:bodyPr wrap="square" rtlCol="0">
            <a:spAutoFit/>
          </a:bodyPr>
          <a:lstStyle/>
          <a:p>
            <a:r>
              <a:rPr lang="es-MX" sz="2200" dirty="0">
                <a:solidFill>
                  <a:srgbClr val="FF0000"/>
                </a:solidFill>
              </a:rPr>
              <a:t>72,914 resultados </a:t>
            </a:r>
          </a:p>
        </p:txBody>
      </p:sp>
    </p:spTree>
    <p:extLst>
      <p:ext uri="{BB962C8B-B14F-4D97-AF65-F5344CB8AC3E}">
        <p14:creationId xmlns:p14="http://schemas.microsoft.com/office/powerpoint/2010/main" val="409096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6094" t="8756" r="7968" b="5647"/>
          <a:stretch/>
        </p:blipFill>
        <p:spPr>
          <a:xfrm>
            <a:off x="-1" y="0"/>
            <a:ext cx="12192001" cy="6858000"/>
          </a:xfrm>
          <a:prstGeom prst="rect">
            <a:avLst/>
          </a:prstGeom>
        </p:spPr>
      </p:pic>
      <p:sp>
        <p:nvSpPr>
          <p:cNvPr id="6" name="Rectángulo 5"/>
          <p:cNvSpPr/>
          <p:nvPr/>
        </p:nvSpPr>
        <p:spPr>
          <a:xfrm>
            <a:off x="3018971" y="406399"/>
            <a:ext cx="2061029" cy="27577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5210629" y="1349827"/>
            <a:ext cx="2656115" cy="430887"/>
          </a:xfrm>
          <a:prstGeom prst="rect">
            <a:avLst/>
          </a:prstGeom>
          <a:solidFill>
            <a:schemeClr val="bg1"/>
          </a:solidFill>
        </p:spPr>
        <p:txBody>
          <a:bodyPr wrap="square" rtlCol="0">
            <a:spAutoFit/>
          </a:bodyPr>
          <a:lstStyle/>
          <a:p>
            <a:r>
              <a:rPr lang="es-MX" sz="2200" dirty="0">
                <a:solidFill>
                  <a:srgbClr val="FF0000"/>
                </a:solidFill>
              </a:rPr>
              <a:t>129,198 resultados </a:t>
            </a:r>
          </a:p>
        </p:txBody>
      </p:sp>
    </p:spTree>
    <p:extLst>
      <p:ext uri="{BB962C8B-B14F-4D97-AF65-F5344CB8AC3E}">
        <p14:creationId xmlns:p14="http://schemas.microsoft.com/office/powerpoint/2010/main" val="3898066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31746" name="Picture 2" descr="http://blog.scielo.org/wp-content/uploads/2015/05/sobrecar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5" y="0"/>
            <a:ext cx="9389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1394284" y="5249339"/>
            <a:ext cx="4019545" cy="1384995"/>
          </a:xfrm>
          <a:prstGeom prst="rect">
            <a:avLst/>
          </a:prstGeom>
          <a:noFill/>
        </p:spPr>
        <p:txBody>
          <a:bodyPr wrap="square" rtlCol="0">
            <a:spAutoFit/>
          </a:bodyPr>
          <a:lstStyle/>
          <a:p>
            <a:r>
              <a:rPr lang="es-MX" sz="4200" b="1" dirty="0">
                <a:latin typeface="Times New Roman" panose="02020603050405020304" pitchFamily="18" charset="0"/>
                <a:cs typeface="Times New Roman" panose="02020603050405020304" pitchFamily="18" charset="0"/>
              </a:rPr>
              <a:t>Necesitamos un filtro…</a:t>
            </a:r>
          </a:p>
        </p:txBody>
      </p:sp>
    </p:spTree>
    <p:extLst>
      <p:ext uri="{BB962C8B-B14F-4D97-AF65-F5344CB8AC3E}">
        <p14:creationId xmlns:p14="http://schemas.microsoft.com/office/powerpoint/2010/main" val="1251909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853522"/>
            <a:ext cx="9210024" cy="4445678"/>
          </a:xfrm>
        </p:spPr>
        <p:txBody>
          <a:bodyPr>
            <a:noAutofit/>
          </a:bodyPr>
          <a:lstStyle/>
          <a:p>
            <a:pPr marL="0" indent="0">
              <a:buNone/>
            </a:pPr>
            <a:r>
              <a:rPr lang="es-MX" sz="3600" dirty="0">
                <a:solidFill>
                  <a:schemeClr val="bg1"/>
                </a:solidFill>
              </a:rPr>
              <a:t>1. Definiendo nuestra pregunta</a:t>
            </a:r>
          </a:p>
          <a:p>
            <a:pPr marL="514350" indent="-514350">
              <a:buFont typeface="+mj-lt"/>
              <a:buAutoNum type="arabicPeriod"/>
            </a:pPr>
            <a:endParaRPr lang="es-MX" sz="3600" dirty="0">
              <a:solidFill>
                <a:schemeClr val="bg1"/>
              </a:solidFill>
            </a:endParaRPr>
          </a:p>
          <a:p>
            <a:pPr marL="0" indent="0">
              <a:buNone/>
            </a:pPr>
            <a:r>
              <a:rPr lang="es-MX" sz="3600" dirty="0">
                <a:solidFill>
                  <a:schemeClr val="bg1"/>
                </a:solidFill>
              </a:rPr>
              <a:t>2. ¿Qué tipo de estudio responde la pregunta?</a:t>
            </a:r>
          </a:p>
          <a:p>
            <a:pPr marL="514350" indent="-514350">
              <a:buFont typeface="+mj-lt"/>
              <a:buAutoNum type="arabicPeriod"/>
            </a:pPr>
            <a:endParaRPr lang="es-MX" sz="3600" dirty="0">
              <a:solidFill>
                <a:schemeClr val="bg1"/>
              </a:solidFill>
            </a:endParaRPr>
          </a:p>
          <a:p>
            <a:pPr marL="0" indent="0">
              <a:buNone/>
            </a:pPr>
            <a:r>
              <a:rPr lang="es-MX" sz="3600" dirty="0">
                <a:solidFill>
                  <a:schemeClr val="bg1"/>
                </a:solidFill>
              </a:rPr>
              <a:t>3. ¿Dónde puedo encontrar la respuesta?</a:t>
            </a:r>
          </a:p>
          <a:p>
            <a:pPr marL="514350" indent="-514350">
              <a:buFont typeface="+mj-lt"/>
              <a:buAutoNum type="arabicPeriod"/>
            </a:pPr>
            <a:endParaRPr lang="es-MX" sz="3600" dirty="0">
              <a:solidFill>
                <a:schemeClr val="bg1"/>
              </a:solidFill>
            </a:endParaRPr>
          </a:p>
          <a:p>
            <a:pPr marL="0" indent="0">
              <a:buNone/>
            </a:pPr>
            <a:r>
              <a:rPr lang="es-MX" sz="3600" dirty="0">
                <a:solidFill>
                  <a:schemeClr val="bg1"/>
                </a:solidFill>
              </a:rPr>
              <a:t>4. ¿Cómo encuentro la respuesta?</a:t>
            </a:r>
          </a:p>
        </p:txBody>
      </p:sp>
      <p:sp>
        <p:nvSpPr>
          <p:cNvPr id="12" name="CuadroTexto 11"/>
          <p:cNvSpPr txBox="1"/>
          <p:nvPr/>
        </p:nvSpPr>
        <p:spPr>
          <a:xfrm>
            <a:off x="247589" y="154825"/>
            <a:ext cx="9095888" cy="830997"/>
          </a:xfrm>
          <a:prstGeom prst="rect">
            <a:avLst/>
          </a:prstGeom>
          <a:noFill/>
        </p:spPr>
        <p:txBody>
          <a:bodyPr wrap="non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¿Cómo encontrar lo que necesito?</a:t>
            </a:r>
          </a:p>
        </p:txBody>
      </p:sp>
    </p:spTree>
    <p:extLst>
      <p:ext uri="{BB962C8B-B14F-4D97-AF65-F5344CB8AC3E}">
        <p14:creationId xmlns:p14="http://schemas.microsoft.com/office/powerpoint/2010/main" val="3449492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853522"/>
            <a:ext cx="9210024" cy="4445678"/>
          </a:xfrm>
        </p:spPr>
        <p:txBody>
          <a:bodyPr>
            <a:noAutofit/>
          </a:bodyPr>
          <a:lstStyle/>
          <a:p>
            <a:pPr marL="0" indent="0">
              <a:buNone/>
            </a:pPr>
            <a:r>
              <a:rPr lang="es-MX" sz="3600" dirty="0">
                <a:solidFill>
                  <a:schemeClr val="bg1"/>
                </a:solidFill>
              </a:rPr>
              <a:t>1. </a:t>
            </a:r>
            <a:r>
              <a:rPr lang="es-MX" sz="3600" b="1" dirty="0">
                <a:solidFill>
                  <a:schemeClr val="bg1"/>
                </a:solidFill>
              </a:rPr>
              <a:t>Definiendo nuestra pregunta</a:t>
            </a:r>
          </a:p>
          <a:p>
            <a:pPr marL="514350" indent="-514350">
              <a:buFont typeface="+mj-lt"/>
              <a:buAutoNum type="arabicPeriod"/>
            </a:pPr>
            <a:endParaRPr lang="es-MX" sz="3600" dirty="0"/>
          </a:p>
          <a:p>
            <a:pPr marL="0" indent="0">
              <a:buNone/>
            </a:pPr>
            <a:r>
              <a:rPr lang="es-MX" sz="3600" dirty="0">
                <a:solidFill>
                  <a:schemeClr val="bg1">
                    <a:lumMod val="50000"/>
                  </a:schemeClr>
                </a:solidFill>
              </a:rPr>
              <a:t>2. ¿Qué tipo de estudio responde la pregunta?</a:t>
            </a:r>
          </a:p>
          <a:p>
            <a:pPr marL="514350" indent="-514350">
              <a:buFont typeface="+mj-lt"/>
              <a:buAutoNum type="arabicPeriod"/>
            </a:pPr>
            <a:endParaRPr lang="es-MX" sz="3600" dirty="0">
              <a:solidFill>
                <a:schemeClr val="bg1">
                  <a:lumMod val="50000"/>
                </a:schemeClr>
              </a:solidFill>
            </a:endParaRPr>
          </a:p>
          <a:p>
            <a:pPr marL="0" indent="0">
              <a:buNone/>
            </a:pPr>
            <a:r>
              <a:rPr lang="es-MX" sz="3600" dirty="0">
                <a:solidFill>
                  <a:schemeClr val="bg1">
                    <a:lumMod val="50000"/>
                  </a:schemeClr>
                </a:solidFill>
              </a:rPr>
              <a:t>3. ¿Dónde puedo encontrar la respuesta?</a:t>
            </a:r>
          </a:p>
          <a:p>
            <a:pPr marL="514350" indent="-514350">
              <a:buFont typeface="+mj-lt"/>
              <a:buAutoNum type="arabicPeriod"/>
            </a:pPr>
            <a:endParaRPr lang="es-MX" sz="3600" dirty="0">
              <a:solidFill>
                <a:schemeClr val="bg1">
                  <a:lumMod val="50000"/>
                </a:schemeClr>
              </a:solidFill>
            </a:endParaRPr>
          </a:p>
          <a:p>
            <a:pPr marL="0" indent="0">
              <a:buNone/>
            </a:pPr>
            <a:r>
              <a:rPr lang="es-MX" sz="3600" dirty="0">
                <a:solidFill>
                  <a:schemeClr val="bg1">
                    <a:lumMod val="50000"/>
                  </a:schemeClr>
                </a:solidFill>
              </a:rPr>
              <a:t>4. ¿Cómo encuentro la respuesta?</a:t>
            </a:r>
          </a:p>
        </p:txBody>
      </p:sp>
      <p:sp>
        <p:nvSpPr>
          <p:cNvPr id="12" name="CuadroTexto 11"/>
          <p:cNvSpPr txBox="1"/>
          <p:nvPr/>
        </p:nvSpPr>
        <p:spPr>
          <a:xfrm>
            <a:off x="247589" y="154825"/>
            <a:ext cx="9095888" cy="830997"/>
          </a:xfrm>
          <a:prstGeom prst="rect">
            <a:avLst/>
          </a:prstGeom>
          <a:noFill/>
        </p:spPr>
        <p:txBody>
          <a:bodyPr wrap="none" rtlCol="0">
            <a:spAutoFit/>
          </a:bodyPr>
          <a:lstStyle/>
          <a:p>
            <a:r>
              <a:rPr lang="es-MX" sz="4800" b="1">
                <a:solidFill>
                  <a:schemeClr val="bg1"/>
                </a:solidFill>
                <a:latin typeface="Times New Roman" panose="02020603050405020304" pitchFamily="18" charset="0"/>
                <a:cs typeface="Times New Roman" panose="02020603050405020304" pitchFamily="18" charset="0"/>
              </a:rPr>
              <a:t>¿Cómo encontrar lo que necesito?</a:t>
            </a:r>
            <a:endParaRPr lang="es-MX" sz="4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497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4" name="AutoShape 2" descr="blob:https://web.whatsapp.com/50406d8c-9440-4a5c-950a-c3c857202ce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20484" name="Picture 4" descr="http://www.elchaco.info/wp-content/uploads/2016/11/sher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922426" y="2762806"/>
            <a:ext cx="7269574" cy="409519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6">
            <a:extLst>
              <a:ext uri="{FF2B5EF4-FFF2-40B4-BE49-F238E27FC236}">
                <a16:creationId xmlns:a16="http://schemas.microsoft.com/office/drawing/2014/main" id="{FD7F28DB-6401-A691-16B2-17EB0C2D88F6}"/>
              </a:ext>
            </a:extLst>
          </p:cNvPr>
          <p:cNvSpPr txBox="1"/>
          <p:nvPr/>
        </p:nvSpPr>
        <p:spPr>
          <a:xfrm>
            <a:off x="0" y="856953"/>
            <a:ext cx="12191999" cy="1107996"/>
          </a:xfrm>
          <a:prstGeom prst="rect">
            <a:avLst/>
          </a:prstGeom>
          <a:noFill/>
        </p:spPr>
        <p:txBody>
          <a:bodyPr wrap="square" rtlCol="0">
            <a:spAutoFit/>
          </a:bodyPr>
          <a:lstStyle/>
          <a:p>
            <a:pPr algn="ctr"/>
            <a:r>
              <a:rPr lang="es-MX" sz="6600" dirty="0">
                <a:latin typeface="Times New Roman" panose="02020603050405020304" pitchFamily="18" charset="0"/>
                <a:cs typeface="Times New Roman" panose="02020603050405020304" pitchFamily="18" charset="0"/>
              </a:rPr>
              <a:t>¿Es </a:t>
            </a:r>
            <a:r>
              <a:rPr lang="es-MX" sz="6600" b="1" dirty="0">
                <a:solidFill>
                  <a:schemeClr val="accent2">
                    <a:lumMod val="50000"/>
                  </a:schemeClr>
                </a:solidFill>
                <a:latin typeface="Times New Roman" panose="02020603050405020304" pitchFamily="18" charset="0"/>
                <a:cs typeface="Times New Roman" panose="02020603050405020304" pitchFamily="18" charset="0"/>
              </a:rPr>
              <a:t>importante</a:t>
            </a:r>
            <a:r>
              <a:rPr lang="es-MX" sz="6600" dirty="0">
                <a:solidFill>
                  <a:schemeClr val="accent2">
                    <a:lumMod val="50000"/>
                  </a:schemeClr>
                </a:solidFill>
                <a:latin typeface="Times New Roman" panose="02020603050405020304" pitchFamily="18" charset="0"/>
                <a:cs typeface="Times New Roman" panose="02020603050405020304" pitchFamily="18" charset="0"/>
              </a:rPr>
              <a:t> </a:t>
            </a:r>
            <a:r>
              <a:rPr lang="es-MX" sz="6600" dirty="0">
                <a:latin typeface="Times New Roman" panose="02020603050405020304" pitchFamily="18" charset="0"/>
                <a:cs typeface="Times New Roman" panose="02020603050405020304" pitchFamily="18" charset="0"/>
              </a:rPr>
              <a:t>saber </a:t>
            </a:r>
            <a:r>
              <a:rPr lang="es-MX" sz="6600" b="1" dirty="0">
                <a:solidFill>
                  <a:schemeClr val="accent1">
                    <a:lumMod val="50000"/>
                  </a:schemeClr>
                </a:solidFill>
                <a:latin typeface="Times New Roman" panose="02020603050405020304" pitchFamily="18" charset="0"/>
                <a:cs typeface="Times New Roman" panose="02020603050405020304" pitchFamily="18" charset="0"/>
              </a:rPr>
              <a:t>buscar</a:t>
            </a:r>
            <a:r>
              <a:rPr lang="es-MX" sz="6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94296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5472" y="2284404"/>
            <a:ext cx="8001056" cy="158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CuadroTexto 11"/>
          <p:cNvSpPr txBox="1"/>
          <p:nvPr/>
        </p:nvSpPr>
        <p:spPr>
          <a:xfrm>
            <a:off x="1466828" y="2143116"/>
            <a:ext cx="6153171" cy="3293209"/>
          </a:xfrm>
          <a:prstGeom prst="rect">
            <a:avLst/>
          </a:prstGeom>
          <a:noFill/>
        </p:spPr>
        <p:txBody>
          <a:bodyPr wrap="square" rtlCol="0">
            <a:spAutoFit/>
          </a:bodyPr>
          <a:lstStyle/>
          <a:p>
            <a:r>
              <a:rPr lang="es-MX" sz="5200" b="1" dirty="0"/>
              <a:t>P</a:t>
            </a:r>
            <a:r>
              <a:rPr lang="es-MX" sz="4200" dirty="0"/>
              <a:t>aciente</a:t>
            </a:r>
          </a:p>
          <a:p>
            <a:r>
              <a:rPr lang="es-MX" sz="5200" b="1" dirty="0"/>
              <a:t>I</a:t>
            </a:r>
            <a:r>
              <a:rPr lang="es-MX" sz="4200" dirty="0"/>
              <a:t>ntervención</a:t>
            </a:r>
          </a:p>
          <a:p>
            <a:r>
              <a:rPr lang="es-MX" sz="5200" b="1" dirty="0"/>
              <a:t>C</a:t>
            </a:r>
            <a:r>
              <a:rPr lang="es-MX" sz="4200" dirty="0"/>
              <a:t>omparación</a:t>
            </a:r>
          </a:p>
          <a:p>
            <a:r>
              <a:rPr lang="es-MX" sz="5200" b="1" dirty="0" err="1"/>
              <a:t>O</a:t>
            </a:r>
            <a:r>
              <a:rPr lang="es-MX" sz="4200" dirty="0" err="1"/>
              <a:t>utcome</a:t>
            </a:r>
            <a:r>
              <a:rPr lang="es-MX" sz="4200" dirty="0"/>
              <a:t> (desenlace)</a:t>
            </a:r>
          </a:p>
        </p:txBody>
      </p:sp>
      <p:sp>
        <p:nvSpPr>
          <p:cNvPr id="13" name="Rectángulo 12"/>
          <p:cNvSpPr/>
          <p:nvPr/>
        </p:nvSpPr>
        <p:spPr>
          <a:xfrm>
            <a:off x="113026" y="118561"/>
            <a:ext cx="5125724" cy="830997"/>
          </a:xfrm>
          <a:prstGeom prst="rect">
            <a:avLst/>
          </a:prstGeom>
        </p:spPr>
        <p:txBody>
          <a:bodyPr wrap="square">
            <a:spAutoFit/>
          </a:bodyPr>
          <a:lstStyle/>
          <a:p>
            <a:r>
              <a:rPr lang="es-MX" sz="4800" b="1" dirty="0">
                <a:latin typeface="Times New Roman" panose="02020603050405020304" pitchFamily="18" charset="0"/>
                <a:cs typeface="Times New Roman" panose="02020603050405020304" pitchFamily="18" charset="0"/>
              </a:rPr>
              <a:t>Pregunta PICO</a:t>
            </a:r>
          </a:p>
        </p:txBody>
      </p:sp>
      <p:grpSp>
        <p:nvGrpSpPr>
          <p:cNvPr id="14" name="Group 14"/>
          <p:cNvGrpSpPr/>
          <p:nvPr/>
        </p:nvGrpSpPr>
        <p:grpSpPr>
          <a:xfrm>
            <a:off x="8856457" y="534059"/>
            <a:ext cx="1868715" cy="5728008"/>
            <a:chOff x="888999" y="1600200"/>
            <a:chExt cx="1473201" cy="4031959"/>
          </a:xfrm>
        </p:grpSpPr>
        <p:sp>
          <p:nvSpPr>
            <p:cNvPr id="15" name="Isosceles Triangle 15"/>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16" name="Oval 16"/>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17" name="Rectangle 17"/>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19"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20" name="Straight Connector 19"/>
            <p:cNvCxnSpPr>
              <a:stCxn id="16" idx="0"/>
              <a:endCxn id="1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0"/>
              <a:endCxn id="1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7" idx="1"/>
              <a:endCxn id="1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5496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3" name="Rectángulo 12"/>
          <p:cNvSpPr/>
          <p:nvPr/>
        </p:nvSpPr>
        <p:spPr>
          <a:xfrm>
            <a:off x="113025" y="118561"/>
            <a:ext cx="11937947" cy="923330"/>
          </a:xfrm>
          <a:prstGeom prst="rect">
            <a:avLst/>
          </a:prstGeom>
        </p:spPr>
        <p:txBody>
          <a:bodyPr wrap="square">
            <a:spAutoFit/>
          </a:bodyPr>
          <a:lstStyle/>
          <a:p>
            <a:r>
              <a:rPr lang="es-MX" sz="5400" b="1" dirty="0">
                <a:latin typeface="Times New Roman" panose="02020603050405020304" pitchFamily="18" charset="0"/>
                <a:cs typeface="Times New Roman" panose="02020603050405020304" pitchFamily="18" charset="0"/>
              </a:rPr>
              <a:t>Tipos de Preguntas</a:t>
            </a:r>
          </a:p>
        </p:txBody>
      </p:sp>
      <p:graphicFrame>
        <p:nvGraphicFramePr>
          <p:cNvPr id="5" name="Tabla 4"/>
          <p:cNvGraphicFramePr>
            <a:graphicFrameLocks noGrp="1"/>
          </p:cNvGraphicFramePr>
          <p:nvPr>
            <p:extLst>
              <p:ext uri="{D42A27DB-BD31-4B8C-83A1-F6EECF244321}">
                <p14:modId xmlns:p14="http://schemas.microsoft.com/office/powerpoint/2010/main" val="2459381620"/>
              </p:ext>
            </p:extLst>
          </p:nvPr>
        </p:nvGraphicFramePr>
        <p:xfrm>
          <a:off x="113023" y="1238279"/>
          <a:ext cx="12078976" cy="5619720"/>
        </p:xfrm>
        <a:graphic>
          <a:graphicData uri="http://schemas.openxmlformats.org/drawingml/2006/table">
            <a:tbl>
              <a:tblPr firstRow="1" bandRow="1">
                <a:tableStyleId>{0505E3EF-67EA-436B-97B2-0124C06EBD24}</a:tableStyleId>
              </a:tblPr>
              <a:tblGrid>
                <a:gridCol w="4090487">
                  <a:extLst>
                    <a:ext uri="{9D8B030D-6E8A-4147-A177-3AD203B41FA5}">
                      <a16:colId xmlns:a16="http://schemas.microsoft.com/office/drawing/2014/main" val="20000"/>
                    </a:ext>
                  </a:extLst>
                </a:gridCol>
                <a:gridCol w="7988489">
                  <a:extLst>
                    <a:ext uri="{9D8B030D-6E8A-4147-A177-3AD203B41FA5}">
                      <a16:colId xmlns:a16="http://schemas.microsoft.com/office/drawing/2014/main" val="20001"/>
                    </a:ext>
                  </a:extLst>
                </a:gridCol>
              </a:tblGrid>
              <a:tr h="1404930">
                <a:tc>
                  <a:txBody>
                    <a:bodyPr/>
                    <a:lstStyle/>
                    <a:p>
                      <a:pPr marL="571500" indent="-571500" algn="r">
                        <a:buFont typeface="Arial" panose="020B0604020202020204" pitchFamily="34" charset="0"/>
                        <a:buChar char="•"/>
                      </a:pPr>
                      <a:r>
                        <a:rPr lang="es-MX" sz="5000" b="0" dirty="0"/>
                        <a:t>Diagnóstico</a:t>
                      </a:r>
                    </a:p>
                  </a:txBody>
                  <a:tcPr anchor="ctr"/>
                </a:tc>
                <a:tc>
                  <a:txBody>
                    <a:bodyPr/>
                    <a:lstStyle/>
                    <a:p>
                      <a:endParaRPr lang="es-MX" dirty="0"/>
                    </a:p>
                  </a:txBody>
                  <a:tcPr/>
                </a:tc>
                <a:extLst>
                  <a:ext uri="{0D108BD9-81ED-4DB2-BD59-A6C34878D82A}">
                    <a16:rowId xmlns:a16="http://schemas.microsoft.com/office/drawing/2014/main" val="10000"/>
                  </a:ext>
                </a:extLst>
              </a:tr>
              <a:tr h="1404930">
                <a:tc>
                  <a:txBody>
                    <a:bodyPr/>
                    <a:lstStyle/>
                    <a:p>
                      <a:pPr marL="571500" marR="0" lvl="0" indent="-57150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5000" u="none" strike="noStrike" kern="1200" cap="none" spc="0" normalizeH="0" baseline="0" noProof="0" dirty="0">
                          <a:ln>
                            <a:noFill/>
                          </a:ln>
                          <a:effectLst/>
                          <a:uLnTx/>
                          <a:uFillTx/>
                        </a:rPr>
                        <a:t>Tratamiento</a:t>
                      </a:r>
                      <a:endParaRPr lang="es-MX" sz="5000" dirty="0"/>
                    </a:p>
                  </a:txBody>
                  <a:tcPr anchor="ctr"/>
                </a:tc>
                <a:tc>
                  <a:txBody>
                    <a:bodyPr/>
                    <a:lstStyle/>
                    <a:p>
                      <a:endParaRPr lang="es-MX" dirty="0"/>
                    </a:p>
                  </a:txBody>
                  <a:tcPr/>
                </a:tc>
                <a:extLst>
                  <a:ext uri="{0D108BD9-81ED-4DB2-BD59-A6C34878D82A}">
                    <a16:rowId xmlns:a16="http://schemas.microsoft.com/office/drawing/2014/main" val="10001"/>
                  </a:ext>
                </a:extLst>
              </a:tr>
              <a:tr h="1404930">
                <a:tc>
                  <a:txBody>
                    <a:bodyPr/>
                    <a:lstStyle/>
                    <a:p>
                      <a:pPr marL="285750" indent="-285750" algn="r">
                        <a:buFont typeface="Arial" panose="020B0604020202020204" pitchFamily="34" charset="0"/>
                        <a:buChar char="•"/>
                      </a:pPr>
                      <a:r>
                        <a:rPr lang="es-MX" sz="5000" dirty="0"/>
                        <a:t>Riesgo</a:t>
                      </a:r>
                    </a:p>
                  </a:txBody>
                  <a:tcPr anchor="ctr"/>
                </a:tc>
                <a:tc>
                  <a:txBody>
                    <a:bodyPr/>
                    <a:lstStyle/>
                    <a:p>
                      <a:endParaRPr lang="es-MX"/>
                    </a:p>
                  </a:txBody>
                  <a:tcPr/>
                </a:tc>
                <a:extLst>
                  <a:ext uri="{0D108BD9-81ED-4DB2-BD59-A6C34878D82A}">
                    <a16:rowId xmlns:a16="http://schemas.microsoft.com/office/drawing/2014/main" val="10002"/>
                  </a:ext>
                </a:extLst>
              </a:tr>
              <a:tr h="1404930">
                <a:tc>
                  <a:txBody>
                    <a:bodyPr/>
                    <a:lstStyle/>
                    <a:p>
                      <a:pPr marL="285750" indent="-285750" algn="r">
                        <a:buFont typeface="Arial" panose="020B0604020202020204" pitchFamily="34" charset="0"/>
                        <a:buChar char="•"/>
                      </a:pPr>
                      <a:r>
                        <a:rPr lang="es-MX" sz="5000" dirty="0"/>
                        <a:t>Pronostico</a:t>
                      </a:r>
                    </a:p>
                  </a:txBody>
                  <a:tcPr anchor="ctr"/>
                </a:tc>
                <a:tc>
                  <a:txBody>
                    <a:bodyPr/>
                    <a:lstStyle/>
                    <a:p>
                      <a:endParaRPr lang="es-MX" dirty="0"/>
                    </a:p>
                  </a:txBody>
                  <a:tcPr/>
                </a:tc>
                <a:extLst>
                  <a:ext uri="{0D108BD9-81ED-4DB2-BD59-A6C34878D82A}">
                    <a16:rowId xmlns:a16="http://schemas.microsoft.com/office/drawing/2014/main" val="10003"/>
                  </a:ext>
                </a:extLst>
              </a:tr>
            </a:tbl>
          </a:graphicData>
        </a:graphic>
      </p:graphicFrame>
      <p:pic>
        <p:nvPicPr>
          <p:cNvPr id="11" name="Imagen 10"/>
          <p:cNvPicPr>
            <a:picLocks noChangeAspect="1"/>
          </p:cNvPicPr>
          <p:nvPr/>
        </p:nvPicPr>
        <p:blipFill rotWithShape="1">
          <a:blip r:embed="rId3"/>
          <a:srcRect t="38854" b="35157"/>
          <a:stretch/>
        </p:blipFill>
        <p:spPr>
          <a:xfrm>
            <a:off x="4157664" y="1241945"/>
            <a:ext cx="8034336" cy="1392073"/>
          </a:xfrm>
          <a:prstGeom prst="rect">
            <a:avLst/>
          </a:prstGeom>
        </p:spPr>
      </p:pic>
      <p:pic>
        <p:nvPicPr>
          <p:cNvPr id="7" name="Imagen 6"/>
          <p:cNvPicPr>
            <a:picLocks noChangeAspect="1"/>
          </p:cNvPicPr>
          <p:nvPr/>
        </p:nvPicPr>
        <p:blipFill rotWithShape="1">
          <a:blip r:embed="rId4"/>
          <a:srcRect t="29215" b="44031"/>
          <a:stretch/>
        </p:blipFill>
        <p:spPr>
          <a:xfrm>
            <a:off x="4157664" y="2606721"/>
            <a:ext cx="8034336" cy="1433016"/>
          </a:xfrm>
          <a:prstGeom prst="rect">
            <a:avLst/>
          </a:prstGeom>
        </p:spPr>
      </p:pic>
      <p:pic>
        <p:nvPicPr>
          <p:cNvPr id="12" name="Imagen 11"/>
          <p:cNvPicPr>
            <a:picLocks noChangeAspect="1"/>
          </p:cNvPicPr>
          <p:nvPr/>
        </p:nvPicPr>
        <p:blipFill rotWithShape="1">
          <a:blip r:embed="rId5"/>
          <a:srcRect t="24406" b="52061"/>
          <a:stretch/>
        </p:blipFill>
        <p:spPr>
          <a:xfrm>
            <a:off x="4157664" y="4039737"/>
            <a:ext cx="8034336" cy="1446663"/>
          </a:xfrm>
          <a:prstGeom prst="rect">
            <a:avLst/>
          </a:prstGeom>
        </p:spPr>
      </p:pic>
      <p:pic>
        <p:nvPicPr>
          <p:cNvPr id="15" name="Imagen 14"/>
          <p:cNvPicPr>
            <a:picLocks noChangeAspect="1"/>
          </p:cNvPicPr>
          <p:nvPr/>
        </p:nvPicPr>
        <p:blipFill rotWithShape="1">
          <a:blip r:embed="rId6"/>
          <a:srcRect t="30261" r="12036" b="47575"/>
          <a:stretch/>
        </p:blipFill>
        <p:spPr>
          <a:xfrm>
            <a:off x="4157664" y="5486401"/>
            <a:ext cx="8043435" cy="1351128"/>
          </a:xfrm>
          <a:prstGeom prst="rect">
            <a:avLst/>
          </a:prstGeom>
        </p:spPr>
      </p:pic>
    </p:spTree>
    <p:extLst>
      <p:ext uri="{BB962C8B-B14F-4D97-AF65-F5344CB8AC3E}">
        <p14:creationId xmlns:p14="http://schemas.microsoft.com/office/powerpoint/2010/main" val="1201672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5472" y="2284404"/>
            <a:ext cx="8001056" cy="158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CuadroTexto 11"/>
          <p:cNvSpPr txBox="1"/>
          <p:nvPr/>
        </p:nvSpPr>
        <p:spPr>
          <a:xfrm>
            <a:off x="1466828" y="2143116"/>
            <a:ext cx="6153171" cy="3939540"/>
          </a:xfrm>
          <a:prstGeom prst="rect">
            <a:avLst/>
          </a:prstGeom>
          <a:noFill/>
        </p:spPr>
        <p:txBody>
          <a:bodyPr wrap="square" rtlCol="0">
            <a:spAutoFit/>
          </a:bodyPr>
          <a:lstStyle/>
          <a:p>
            <a:r>
              <a:rPr lang="es-MX" sz="5200" b="1" dirty="0"/>
              <a:t>P</a:t>
            </a:r>
            <a:r>
              <a:rPr lang="es-MX" sz="4200" dirty="0"/>
              <a:t>: diabetes (cualquier tipo)</a:t>
            </a:r>
          </a:p>
          <a:p>
            <a:r>
              <a:rPr lang="es-MX" sz="5200" b="1" dirty="0"/>
              <a:t>I</a:t>
            </a:r>
            <a:r>
              <a:rPr lang="es-MX" sz="4200" dirty="0"/>
              <a:t>: </a:t>
            </a:r>
            <a:r>
              <a:rPr lang="es-MX" sz="4200" dirty="0" err="1"/>
              <a:t>tcc</a:t>
            </a:r>
            <a:r>
              <a:rPr lang="es-MX" sz="4200" dirty="0"/>
              <a:t> (terapia cognitivo conductual)</a:t>
            </a:r>
          </a:p>
          <a:p>
            <a:r>
              <a:rPr lang="es-MX" sz="5200" b="1" dirty="0"/>
              <a:t>C</a:t>
            </a:r>
            <a:r>
              <a:rPr lang="es-MX" sz="4200" dirty="0"/>
              <a:t>:</a:t>
            </a:r>
          </a:p>
          <a:p>
            <a:r>
              <a:rPr lang="es-MX" sz="5200" b="1" dirty="0"/>
              <a:t>O</a:t>
            </a:r>
            <a:r>
              <a:rPr lang="es-MX" sz="4200" dirty="0"/>
              <a:t>:</a:t>
            </a:r>
          </a:p>
        </p:txBody>
      </p:sp>
      <p:sp>
        <p:nvSpPr>
          <p:cNvPr id="13" name="Rectángulo 12"/>
          <p:cNvSpPr/>
          <p:nvPr/>
        </p:nvSpPr>
        <p:spPr>
          <a:xfrm>
            <a:off x="113026" y="118561"/>
            <a:ext cx="9983502" cy="830997"/>
          </a:xfrm>
          <a:prstGeom prst="rect">
            <a:avLst/>
          </a:prstGeom>
        </p:spPr>
        <p:txBody>
          <a:bodyPr wrap="square">
            <a:spAutoFit/>
          </a:bodyPr>
          <a:lstStyle/>
          <a:p>
            <a:r>
              <a:rPr lang="es-MX" sz="4800" b="1" dirty="0">
                <a:latin typeface="Times New Roman" panose="02020603050405020304" pitchFamily="18" charset="0"/>
                <a:cs typeface="Times New Roman" panose="02020603050405020304" pitchFamily="18" charset="0"/>
              </a:rPr>
              <a:t>Pregunta: INTERVENCIÓN</a:t>
            </a:r>
          </a:p>
        </p:txBody>
      </p:sp>
      <p:grpSp>
        <p:nvGrpSpPr>
          <p:cNvPr id="14" name="Group 14"/>
          <p:cNvGrpSpPr/>
          <p:nvPr/>
        </p:nvGrpSpPr>
        <p:grpSpPr>
          <a:xfrm>
            <a:off x="8856457" y="534059"/>
            <a:ext cx="1868715" cy="5728008"/>
            <a:chOff x="888999" y="1600200"/>
            <a:chExt cx="1473201" cy="4031959"/>
          </a:xfrm>
        </p:grpSpPr>
        <p:sp>
          <p:nvSpPr>
            <p:cNvPr id="15" name="Isosceles Triangle 15"/>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16" name="Oval 16"/>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17" name="Rectangle 17"/>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19"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20" name="Straight Connector 19"/>
            <p:cNvCxnSpPr>
              <a:stCxn id="16" idx="0"/>
              <a:endCxn id="1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0"/>
              <a:endCxn id="1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7" idx="1"/>
              <a:endCxn id="1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4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3" name="Imagen 2"/>
          <p:cNvPicPr>
            <a:picLocks noChangeAspect="1"/>
          </p:cNvPicPr>
          <p:nvPr/>
        </p:nvPicPr>
        <p:blipFill rotWithShape="1">
          <a:blip r:embed="rId3"/>
          <a:srcRect l="5686" t="8797" r="8185" b="7016"/>
          <a:stretch/>
        </p:blipFill>
        <p:spPr>
          <a:xfrm>
            <a:off x="0" y="0"/>
            <a:ext cx="12237836" cy="6725265"/>
          </a:xfrm>
          <a:prstGeom prst="rect">
            <a:avLst/>
          </a:prstGeom>
        </p:spPr>
      </p:pic>
    </p:spTree>
    <p:extLst>
      <p:ext uri="{BB962C8B-B14F-4D97-AF65-F5344CB8AC3E}">
        <p14:creationId xmlns:p14="http://schemas.microsoft.com/office/powerpoint/2010/main" val="394532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5" name="Imagen 4"/>
          <p:cNvPicPr>
            <a:picLocks noChangeAspect="1"/>
          </p:cNvPicPr>
          <p:nvPr/>
        </p:nvPicPr>
        <p:blipFill rotWithShape="1">
          <a:blip r:embed="rId3"/>
          <a:srcRect l="5806" t="8797" r="8064" b="5355"/>
          <a:stretch/>
        </p:blipFill>
        <p:spPr>
          <a:xfrm>
            <a:off x="0" y="0"/>
            <a:ext cx="12192000" cy="6832314"/>
          </a:xfrm>
          <a:prstGeom prst="rect">
            <a:avLst/>
          </a:prstGeom>
        </p:spPr>
      </p:pic>
      <p:sp>
        <p:nvSpPr>
          <p:cNvPr id="6" name="Rectángulo 5"/>
          <p:cNvSpPr/>
          <p:nvPr/>
        </p:nvSpPr>
        <p:spPr>
          <a:xfrm>
            <a:off x="0" y="0"/>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CuadroTexto 6"/>
          <p:cNvSpPr txBox="1"/>
          <p:nvPr/>
        </p:nvSpPr>
        <p:spPr>
          <a:xfrm>
            <a:off x="2390775" y="2212623"/>
            <a:ext cx="9231245" cy="2862322"/>
          </a:xfrm>
          <a:prstGeom prst="rect">
            <a:avLst/>
          </a:prstGeom>
          <a:noFill/>
        </p:spPr>
        <p:txBody>
          <a:bodyPr wrap="none" rtlCol="0">
            <a:spAutoFit/>
          </a:bodyPr>
          <a:lstStyle/>
          <a:p>
            <a:r>
              <a:rPr lang="es-MX" sz="3600" dirty="0"/>
              <a:t>Reducción </a:t>
            </a:r>
            <a:r>
              <a:rPr lang="es-MX" sz="3600" b="1" dirty="0" err="1"/>
              <a:t>distrés</a:t>
            </a:r>
            <a:r>
              <a:rPr lang="es-MX" sz="3600" b="1" dirty="0"/>
              <a:t> de diabetes</a:t>
            </a:r>
          </a:p>
          <a:p>
            <a:r>
              <a:rPr lang="es-MX" sz="3600" dirty="0"/>
              <a:t>Reducción </a:t>
            </a:r>
            <a:r>
              <a:rPr lang="es-MX" sz="3600" b="1" dirty="0"/>
              <a:t>episodios de hipoglicemia</a:t>
            </a:r>
          </a:p>
          <a:p>
            <a:r>
              <a:rPr lang="es-MX" sz="3600" dirty="0"/>
              <a:t>Reducción </a:t>
            </a:r>
            <a:r>
              <a:rPr lang="es-MX" sz="3600" b="1" dirty="0"/>
              <a:t>ansiedad </a:t>
            </a:r>
            <a:r>
              <a:rPr lang="es-MX" sz="3600" dirty="0"/>
              <a:t>y </a:t>
            </a:r>
            <a:r>
              <a:rPr lang="es-MX" sz="3600" b="1" dirty="0"/>
              <a:t>depresión</a:t>
            </a:r>
          </a:p>
          <a:p>
            <a:r>
              <a:rPr lang="es-MX" sz="3600" dirty="0"/>
              <a:t>Reducción en </a:t>
            </a:r>
            <a:r>
              <a:rPr lang="es-MX" sz="3600" b="1" dirty="0" err="1"/>
              <a:t>HbA</a:t>
            </a:r>
            <a:r>
              <a:rPr lang="es-MX" sz="3600" b="1" dirty="0"/>
              <a:t>(1c) </a:t>
            </a:r>
            <a:r>
              <a:rPr lang="es-MX" sz="3600" dirty="0"/>
              <a:t>(hemoglobina </a:t>
            </a:r>
            <a:r>
              <a:rPr lang="es-MX" sz="3600" dirty="0" err="1"/>
              <a:t>glicosilada</a:t>
            </a:r>
            <a:r>
              <a:rPr lang="es-MX" sz="3600" dirty="0"/>
              <a:t>)</a:t>
            </a:r>
          </a:p>
          <a:p>
            <a:r>
              <a:rPr lang="es-MX" sz="3600" dirty="0"/>
              <a:t>Aumento </a:t>
            </a:r>
            <a:r>
              <a:rPr lang="es-MX" sz="3600" b="1" dirty="0"/>
              <a:t>de revisiones de glucosa</a:t>
            </a:r>
          </a:p>
        </p:txBody>
      </p:sp>
      <p:sp>
        <p:nvSpPr>
          <p:cNvPr id="8" name="Rectángulo 7"/>
          <p:cNvSpPr/>
          <p:nvPr/>
        </p:nvSpPr>
        <p:spPr>
          <a:xfrm>
            <a:off x="0" y="6439877"/>
            <a:ext cx="12192000" cy="430887"/>
          </a:xfrm>
          <a:prstGeom prst="rect">
            <a:avLst/>
          </a:prstGeom>
        </p:spPr>
        <p:txBody>
          <a:bodyPr wrap="square">
            <a:spAutoFit/>
          </a:bodyPr>
          <a:lstStyle/>
          <a:p>
            <a:r>
              <a:rPr lang="en-US" sz="1100" dirty="0" err="1">
                <a:latin typeface="SourceSansPro-Regular"/>
              </a:rPr>
              <a:t>Amsberg</a:t>
            </a:r>
            <a:r>
              <a:rPr lang="en-US" sz="1100" dirty="0">
                <a:latin typeface="SourceSansPro-Regular"/>
              </a:rPr>
              <a:t>, S., </a:t>
            </a:r>
            <a:r>
              <a:rPr lang="en-US" sz="1100" dirty="0" err="1">
                <a:latin typeface="SourceSansPro-Regular"/>
              </a:rPr>
              <a:t>Anderbro</a:t>
            </a:r>
            <a:r>
              <a:rPr lang="en-US" sz="1100" dirty="0">
                <a:latin typeface="SourceSansPro-Regular"/>
              </a:rPr>
              <a:t>, T., </a:t>
            </a:r>
            <a:r>
              <a:rPr lang="en-US" sz="1100" dirty="0" err="1">
                <a:latin typeface="SourceSansPro-Regular"/>
              </a:rPr>
              <a:t>Wredling</a:t>
            </a:r>
            <a:r>
              <a:rPr lang="en-US" sz="1100" dirty="0">
                <a:latin typeface="SourceSansPro-Regular"/>
              </a:rPr>
              <a:t>, R., </a:t>
            </a:r>
            <a:r>
              <a:rPr lang="en-US" sz="1100" dirty="0" err="1">
                <a:latin typeface="SourceSansPro-Regular"/>
              </a:rPr>
              <a:t>Lisspers</a:t>
            </a:r>
            <a:r>
              <a:rPr lang="en-US" sz="1100" dirty="0">
                <a:latin typeface="SourceSansPro-Regular"/>
              </a:rPr>
              <a:t>, J., </a:t>
            </a:r>
            <a:r>
              <a:rPr lang="en-US" sz="1100" dirty="0" err="1">
                <a:latin typeface="SourceSansPro-Regular"/>
              </a:rPr>
              <a:t>Lins</a:t>
            </a:r>
            <a:r>
              <a:rPr lang="en-US" sz="1100" dirty="0">
                <a:latin typeface="SourceSansPro-Regular"/>
              </a:rPr>
              <a:t>, P. E., Adamson, U., &amp; Johansson, U. B. (2009). A cognitive behavior therapy-based intervention among poorly controlled adult type 1 diabetes patients—a randomized controlled trial. Patient education and counseling, 77(1), 72-80.</a:t>
            </a:r>
            <a:endParaRPr lang="es-MX" sz="1100" dirty="0"/>
          </a:p>
        </p:txBody>
      </p:sp>
    </p:spTree>
    <p:extLst>
      <p:ext uri="{BB962C8B-B14F-4D97-AF65-F5344CB8AC3E}">
        <p14:creationId xmlns:p14="http://schemas.microsoft.com/office/powerpoint/2010/main" val="418854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5472" y="2284404"/>
            <a:ext cx="8001056" cy="158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CuadroTexto 11"/>
          <p:cNvSpPr txBox="1"/>
          <p:nvPr/>
        </p:nvSpPr>
        <p:spPr>
          <a:xfrm>
            <a:off x="1466828" y="2143116"/>
            <a:ext cx="6153171" cy="3939540"/>
          </a:xfrm>
          <a:prstGeom prst="rect">
            <a:avLst/>
          </a:prstGeom>
          <a:noFill/>
        </p:spPr>
        <p:txBody>
          <a:bodyPr wrap="square" rtlCol="0">
            <a:spAutoFit/>
          </a:bodyPr>
          <a:lstStyle/>
          <a:p>
            <a:r>
              <a:rPr lang="es-MX" sz="5200" b="1" dirty="0"/>
              <a:t>P</a:t>
            </a:r>
            <a:r>
              <a:rPr lang="es-MX" sz="4200" dirty="0"/>
              <a:t>: paciente con depresión</a:t>
            </a:r>
          </a:p>
          <a:p>
            <a:r>
              <a:rPr lang="es-MX" sz="5200" b="1" dirty="0"/>
              <a:t>I</a:t>
            </a:r>
            <a:r>
              <a:rPr lang="es-MX" sz="4200" dirty="0"/>
              <a:t>: escala de depresión (Beck)</a:t>
            </a:r>
          </a:p>
          <a:p>
            <a:r>
              <a:rPr lang="es-MX" sz="5200" b="1" dirty="0"/>
              <a:t>C</a:t>
            </a:r>
            <a:r>
              <a:rPr lang="es-MX" sz="4200" dirty="0"/>
              <a:t>: otra escala (Hamilton)</a:t>
            </a:r>
          </a:p>
          <a:p>
            <a:r>
              <a:rPr lang="es-MX" sz="5200" b="1" dirty="0"/>
              <a:t>O</a:t>
            </a:r>
            <a:r>
              <a:rPr lang="es-MX" sz="4200" dirty="0"/>
              <a:t>: </a:t>
            </a:r>
          </a:p>
        </p:txBody>
      </p:sp>
      <p:sp>
        <p:nvSpPr>
          <p:cNvPr id="13" name="Rectángulo 12"/>
          <p:cNvSpPr/>
          <p:nvPr/>
        </p:nvSpPr>
        <p:spPr>
          <a:xfrm>
            <a:off x="113026" y="118561"/>
            <a:ext cx="9983502" cy="830997"/>
          </a:xfrm>
          <a:prstGeom prst="rect">
            <a:avLst/>
          </a:prstGeom>
        </p:spPr>
        <p:txBody>
          <a:bodyPr wrap="square">
            <a:spAutoFit/>
          </a:bodyPr>
          <a:lstStyle/>
          <a:p>
            <a:r>
              <a:rPr lang="es-MX" sz="4800" b="1" dirty="0">
                <a:latin typeface="Times New Roman" panose="02020603050405020304" pitchFamily="18" charset="0"/>
                <a:cs typeface="Times New Roman" panose="02020603050405020304" pitchFamily="18" charset="0"/>
              </a:rPr>
              <a:t>Pregunta: DIAGNÓSTICO</a:t>
            </a:r>
          </a:p>
        </p:txBody>
      </p:sp>
      <p:grpSp>
        <p:nvGrpSpPr>
          <p:cNvPr id="14" name="Group 14"/>
          <p:cNvGrpSpPr/>
          <p:nvPr/>
        </p:nvGrpSpPr>
        <p:grpSpPr>
          <a:xfrm>
            <a:off x="8856457" y="534059"/>
            <a:ext cx="1868715" cy="5728008"/>
            <a:chOff x="888999" y="1600200"/>
            <a:chExt cx="1473201" cy="4031959"/>
          </a:xfrm>
        </p:grpSpPr>
        <p:sp>
          <p:nvSpPr>
            <p:cNvPr id="15" name="Isosceles Triangle 15"/>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16" name="Oval 16"/>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17" name="Rectangle 17"/>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19"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20" name="Straight Connector 19"/>
            <p:cNvCxnSpPr>
              <a:stCxn id="16" idx="0"/>
              <a:endCxn id="1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0"/>
              <a:endCxn id="1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7" idx="1"/>
              <a:endCxn id="1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3426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3" name="Imagen 2"/>
          <p:cNvPicPr>
            <a:picLocks noChangeAspect="1"/>
          </p:cNvPicPr>
          <p:nvPr/>
        </p:nvPicPr>
        <p:blipFill rotWithShape="1">
          <a:blip r:embed="rId3"/>
          <a:srcRect l="5564" t="8582" r="8064" b="7936"/>
          <a:stretch/>
        </p:blipFill>
        <p:spPr>
          <a:xfrm>
            <a:off x="0" y="0"/>
            <a:ext cx="12192000" cy="6625346"/>
          </a:xfrm>
          <a:prstGeom prst="rect">
            <a:avLst/>
          </a:prstGeom>
        </p:spPr>
      </p:pic>
    </p:spTree>
    <p:extLst>
      <p:ext uri="{BB962C8B-B14F-4D97-AF65-F5344CB8AC3E}">
        <p14:creationId xmlns:p14="http://schemas.microsoft.com/office/powerpoint/2010/main" val="2588369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4" name="Imagen 3"/>
          <p:cNvPicPr>
            <a:picLocks noChangeAspect="1"/>
          </p:cNvPicPr>
          <p:nvPr/>
        </p:nvPicPr>
        <p:blipFill rotWithShape="1">
          <a:blip r:embed="rId3"/>
          <a:srcRect l="6048" t="9012" r="8065" b="7937"/>
          <a:stretch/>
        </p:blipFill>
        <p:spPr>
          <a:xfrm>
            <a:off x="0" y="-1"/>
            <a:ext cx="12192000" cy="6628327"/>
          </a:xfrm>
          <a:prstGeom prst="rect">
            <a:avLst/>
          </a:prstGeom>
        </p:spPr>
      </p:pic>
      <p:sp>
        <p:nvSpPr>
          <p:cNvPr id="3" name="Rectángulo 2"/>
          <p:cNvSpPr/>
          <p:nvPr/>
        </p:nvSpPr>
        <p:spPr>
          <a:xfrm>
            <a:off x="0" y="0"/>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CuadroTexto 4"/>
          <p:cNvSpPr txBox="1"/>
          <p:nvPr/>
        </p:nvSpPr>
        <p:spPr>
          <a:xfrm>
            <a:off x="1801839" y="2436999"/>
            <a:ext cx="9207264" cy="1754326"/>
          </a:xfrm>
          <a:prstGeom prst="rect">
            <a:avLst/>
          </a:prstGeom>
          <a:noFill/>
        </p:spPr>
        <p:txBody>
          <a:bodyPr wrap="none" rtlCol="0">
            <a:spAutoFit/>
          </a:bodyPr>
          <a:lstStyle/>
          <a:p>
            <a:r>
              <a:rPr lang="es-MX" sz="3600" dirty="0"/>
              <a:t>Alta correlación </a:t>
            </a:r>
            <a:r>
              <a:rPr lang="es-MX" sz="3600" b="1" dirty="0"/>
              <a:t>HAMD</a:t>
            </a:r>
            <a:r>
              <a:rPr lang="es-MX" sz="3600" dirty="0"/>
              <a:t> y </a:t>
            </a:r>
            <a:r>
              <a:rPr lang="es-MX" sz="3600" b="1" dirty="0"/>
              <a:t>BDI</a:t>
            </a:r>
          </a:p>
          <a:p>
            <a:r>
              <a:rPr lang="es-MX" sz="3600" dirty="0"/>
              <a:t>Alta correlación </a:t>
            </a:r>
            <a:r>
              <a:rPr lang="es-MX" sz="3600" b="1" dirty="0"/>
              <a:t>HAMD</a:t>
            </a:r>
            <a:r>
              <a:rPr lang="es-MX" sz="3600" dirty="0"/>
              <a:t> y </a:t>
            </a:r>
            <a:r>
              <a:rPr lang="es-MX" sz="3600" b="1" dirty="0"/>
              <a:t>MADRS</a:t>
            </a:r>
          </a:p>
          <a:p>
            <a:r>
              <a:rPr lang="es-MX" sz="3600" dirty="0"/>
              <a:t>Correlación mayor para bajos puntajes que altos</a:t>
            </a:r>
          </a:p>
        </p:txBody>
      </p:sp>
      <p:sp>
        <p:nvSpPr>
          <p:cNvPr id="10" name="Rectángulo 9"/>
          <p:cNvSpPr/>
          <p:nvPr/>
        </p:nvSpPr>
        <p:spPr>
          <a:xfrm>
            <a:off x="0" y="6397494"/>
            <a:ext cx="12192000" cy="461665"/>
          </a:xfrm>
          <a:prstGeom prst="rect">
            <a:avLst/>
          </a:prstGeom>
        </p:spPr>
        <p:txBody>
          <a:bodyPr wrap="square">
            <a:spAutoFit/>
          </a:bodyPr>
          <a:lstStyle/>
          <a:p>
            <a:r>
              <a:rPr lang="en-US" sz="1200" dirty="0" err="1"/>
              <a:t>Bukumiric</a:t>
            </a:r>
            <a:r>
              <a:rPr lang="en-US" sz="1200" dirty="0"/>
              <a:t>, Z., </a:t>
            </a:r>
            <a:r>
              <a:rPr lang="en-US" sz="1200" dirty="0" err="1"/>
              <a:t>Starcevic</a:t>
            </a:r>
            <a:r>
              <a:rPr lang="en-US" sz="1200" dirty="0"/>
              <a:t>, V., </a:t>
            </a:r>
            <a:r>
              <a:rPr lang="en-US" sz="1200" dirty="0" err="1"/>
              <a:t>Stanisavljevic</a:t>
            </a:r>
            <a:r>
              <a:rPr lang="en-US" sz="1200" dirty="0"/>
              <a:t>, D., </a:t>
            </a:r>
            <a:r>
              <a:rPr lang="en-US" sz="1200" dirty="0" err="1"/>
              <a:t>Marinkovic</a:t>
            </a:r>
            <a:r>
              <a:rPr lang="en-US" sz="1200" dirty="0"/>
              <a:t>, J., </a:t>
            </a:r>
            <a:r>
              <a:rPr lang="en-US" sz="1200" dirty="0" err="1"/>
              <a:t>Milic</a:t>
            </a:r>
            <a:r>
              <a:rPr lang="en-US" sz="1200" dirty="0"/>
              <a:t>, N., </a:t>
            </a:r>
            <a:r>
              <a:rPr lang="en-US" sz="1200" dirty="0" err="1"/>
              <a:t>Djukic-Dejanovic</a:t>
            </a:r>
            <a:r>
              <a:rPr lang="en-US" sz="1200" dirty="0"/>
              <a:t>, S., ... &amp; Nikolic, I. (2016). Meta-analysis of the changes in correlations between depression instruments used in longitudinal studies. Journal of affective disorders, 190, 733-743.</a:t>
            </a:r>
          </a:p>
        </p:txBody>
      </p:sp>
    </p:spTree>
    <p:extLst>
      <p:ext uri="{BB962C8B-B14F-4D97-AF65-F5344CB8AC3E}">
        <p14:creationId xmlns:p14="http://schemas.microsoft.com/office/powerpoint/2010/main" val="2529466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095472" y="2284404"/>
            <a:ext cx="8001056" cy="1588"/>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CuadroTexto 11"/>
          <p:cNvSpPr txBox="1"/>
          <p:nvPr/>
        </p:nvSpPr>
        <p:spPr>
          <a:xfrm>
            <a:off x="1466828" y="2143116"/>
            <a:ext cx="6153171" cy="3293209"/>
          </a:xfrm>
          <a:prstGeom prst="rect">
            <a:avLst/>
          </a:prstGeom>
          <a:noFill/>
        </p:spPr>
        <p:txBody>
          <a:bodyPr wrap="square" rtlCol="0">
            <a:spAutoFit/>
          </a:bodyPr>
          <a:lstStyle/>
          <a:p>
            <a:r>
              <a:rPr lang="es-MX" sz="5200" b="1" dirty="0"/>
              <a:t>P</a:t>
            </a:r>
            <a:r>
              <a:rPr lang="es-MX" sz="4200" dirty="0"/>
              <a:t>:</a:t>
            </a:r>
          </a:p>
          <a:p>
            <a:r>
              <a:rPr lang="es-MX" sz="5200" b="1" dirty="0"/>
              <a:t>I</a:t>
            </a:r>
            <a:r>
              <a:rPr lang="es-MX" sz="4200" dirty="0"/>
              <a:t>: buena adherencia</a:t>
            </a:r>
          </a:p>
          <a:p>
            <a:r>
              <a:rPr lang="es-MX" sz="5200" b="1" dirty="0"/>
              <a:t>C</a:t>
            </a:r>
            <a:r>
              <a:rPr lang="es-MX" sz="4200" dirty="0"/>
              <a:t>:</a:t>
            </a:r>
          </a:p>
          <a:p>
            <a:r>
              <a:rPr lang="es-MX" sz="5200" b="1" dirty="0"/>
              <a:t>O</a:t>
            </a:r>
            <a:r>
              <a:rPr lang="es-MX" sz="4200" dirty="0"/>
              <a:t>: mortalidad</a:t>
            </a:r>
          </a:p>
        </p:txBody>
      </p:sp>
      <p:sp>
        <p:nvSpPr>
          <p:cNvPr id="13" name="Rectángulo 12"/>
          <p:cNvSpPr/>
          <p:nvPr/>
        </p:nvSpPr>
        <p:spPr>
          <a:xfrm>
            <a:off x="113026" y="118561"/>
            <a:ext cx="9983502" cy="830997"/>
          </a:xfrm>
          <a:prstGeom prst="rect">
            <a:avLst/>
          </a:prstGeom>
        </p:spPr>
        <p:txBody>
          <a:bodyPr wrap="square">
            <a:spAutoFit/>
          </a:bodyPr>
          <a:lstStyle/>
          <a:p>
            <a:r>
              <a:rPr lang="es-MX" sz="4800" b="1" dirty="0">
                <a:latin typeface="Times New Roman" panose="02020603050405020304" pitchFamily="18" charset="0"/>
                <a:cs typeface="Times New Roman" panose="02020603050405020304" pitchFamily="18" charset="0"/>
              </a:rPr>
              <a:t>Pregunta: PRONÓSTICO</a:t>
            </a:r>
          </a:p>
        </p:txBody>
      </p:sp>
      <p:grpSp>
        <p:nvGrpSpPr>
          <p:cNvPr id="14" name="Group 14"/>
          <p:cNvGrpSpPr/>
          <p:nvPr/>
        </p:nvGrpSpPr>
        <p:grpSpPr>
          <a:xfrm>
            <a:off x="8856457" y="534059"/>
            <a:ext cx="1868715" cy="5728008"/>
            <a:chOff x="888999" y="1600200"/>
            <a:chExt cx="1473201" cy="4031959"/>
          </a:xfrm>
        </p:grpSpPr>
        <p:sp>
          <p:nvSpPr>
            <p:cNvPr id="15" name="Isosceles Triangle 15"/>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16" name="Oval 16"/>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17" name="Rectangle 17"/>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19"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20" name="Straight Connector 19"/>
            <p:cNvCxnSpPr>
              <a:stCxn id="16" idx="0"/>
              <a:endCxn id="1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0"/>
              <a:endCxn id="1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7" idx="1"/>
              <a:endCxn id="1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5358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Imagen 1"/>
          <p:cNvPicPr>
            <a:picLocks noChangeAspect="1"/>
          </p:cNvPicPr>
          <p:nvPr/>
        </p:nvPicPr>
        <p:blipFill rotWithShape="1">
          <a:blip r:embed="rId3"/>
          <a:srcRect l="6411" t="8797" r="7823" b="5570"/>
          <a:stretch/>
        </p:blipFill>
        <p:spPr>
          <a:xfrm>
            <a:off x="0" y="0"/>
            <a:ext cx="12192000" cy="6844028"/>
          </a:xfrm>
          <a:prstGeom prst="rect">
            <a:avLst/>
          </a:prstGeom>
        </p:spPr>
      </p:pic>
    </p:spTree>
    <p:extLst>
      <p:ext uri="{BB962C8B-B14F-4D97-AF65-F5344CB8AC3E}">
        <p14:creationId xmlns:p14="http://schemas.microsoft.com/office/powerpoint/2010/main" val="1588019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0" y="2163239"/>
            <a:ext cx="12191999" cy="2123658"/>
          </a:xfrm>
          <a:prstGeom prst="rect">
            <a:avLst/>
          </a:prstGeom>
          <a:noFill/>
        </p:spPr>
        <p:txBody>
          <a:bodyPr wrap="square" rtlCol="0">
            <a:spAutoFit/>
          </a:bodyPr>
          <a:lstStyle/>
          <a:p>
            <a:pPr algn="ctr"/>
            <a:r>
              <a:rPr lang="es-MX" sz="6600" dirty="0">
                <a:latin typeface="Times New Roman" panose="02020603050405020304" pitchFamily="18" charset="0"/>
                <a:cs typeface="Times New Roman" panose="02020603050405020304" pitchFamily="18" charset="0"/>
              </a:rPr>
              <a:t>Pero antes… </a:t>
            </a:r>
          </a:p>
          <a:p>
            <a:pPr algn="ctr"/>
            <a:r>
              <a:rPr lang="es-MX" sz="6600" dirty="0">
                <a:latin typeface="Times New Roman" panose="02020603050405020304" pitchFamily="18" charset="0"/>
                <a:cs typeface="Times New Roman" panose="02020603050405020304" pitchFamily="18" charset="0"/>
              </a:rPr>
              <a:t>¿es importante la MBE?</a:t>
            </a:r>
          </a:p>
        </p:txBody>
      </p:sp>
    </p:spTree>
    <p:extLst>
      <p:ext uri="{BB962C8B-B14F-4D97-AF65-F5344CB8AC3E}">
        <p14:creationId xmlns:p14="http://schemas.microsoft.com/office/powerpoint/2010/main" val="4066322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Imagen 1"/>
          <p:cNvPicPr>
            <a:picLocks noChangeAspect="1"/>
          </p:cNvPicPr>
          <p:nvPr/>
        </p:nvPicPr>
        <p:blipFill rotWithShape="1">
          <a:blip r:embed="rId3"/>
          <a:srcRect l="6411" t="8797" r="7823" b="5570"/>
          <a:stretch/>
        </p:blipFill>
        <p:spPr>
          <a:xfrm>
            <a:off x="0" y="0"/>
            <a:ext cx="12192000" cy="6844028"/>
          </a:xfrm>
          <a:prstGeom prst="rect">
            <a:avLst/>
          </a:prstGeom>
        </p:spPr>
      </p:pic>
      <p:sp>
        <p:nvSpPr>
          <p:cNvPr id="3" name="Rectángulo 2"/>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rotWithShape="1">
          <a:blip r:embed="rId4"/>
          <a:srcRect l="8951" t="13100" r="13387" b="39566"/>
          <a:stretch/>
        </p:blipFill>
        <p:spPr>
          <a:xfrm>
            <a:off x="1361768" y="1568859"/>
            <a:ext cx="9468464" cy="3244646"/>
          </a:xfrm>
          <a:prstGeom prst="rect">
            <a:avLst/>
          </a:prstGeom>
        </p:spPr>
      </p:pic>
      <p:sp>
        <p:nvSpPr>
          <p:cNvPr id="5" name="Rectángulo 4"/>
          <p:cNvSpPr/>
          <p:nvPr/>
        </p:nvSpPr>
        <p:spPr>
          <a:xfrm>
            <a:off x="0" y="6382363"/>
            <a:ext cx="12192000" cy="461665"/>
          </a:xfrm>
          <a:prstGeom prst="rect">
            <a:avLst/>
          </a:prstGeom>
        </p:spPr>
        <p:txBody>
          <a:bodyPr wrap="square">
            <a:spAutoFit/>
          </a:bodyPr>
          <a:lstStyle/>
          <a:p>
            <a:r>
              <a:rPr lang="es-MX" sz="1200" dirty="0">
                <a:solidFill>
                  <a:schemeClr val="bg1"/>
                </a:solidFill>
                <a:latin typeface="Arial" panose="020B0604020202020204" pitchFamily="34" charset="0"/>
              </a:rPr>
              <a:t>Simpson, S. H., </a:t>
            </a:r>
            <a:r>
              <a:rPr lang="es-MX" sz="1200" dirty="0" err="1">
                <a:solidFill>
                  <a:schemeClr val="bg1"/>
                </a:solidFill>
                <a:latin typeface="Arial" panose="020B0604020202020204" pitchFamily="34" charset="0"/>
              </a:rPr>
              <a:t>Eurich</a:t>
            </a:r>
            <a:r>
              <a:rPr lang="es-MX" sz="1200" dirty="0">
                <a:solidFill>
                  <a:schemeClr val="bg1"/>
                </a:solidFill>
                <a:latin typeface="Arial" panose="020B0604020202020204" pitchFamily="34" charset="0"/>
              </a:rPr>
              <a:t>, D. T., </a:t>
            </a:r>
            <a:r>
              <a:rPr lang="es-MX" sz="1200" dirty="0" err="1">
                <a:solidFill>
                  <a:schemeClr val="bg1"/>
                </a:solidFill>
                <a:latin typeface="Arial" panose="020B0604020202020204" pitchFamily="34" charset="0"/>
              </a:rPr>
              <a:t>Majumdar</a:t>
            </a:r>
            <a:r>
              <a:rPr lang="es-MX" sz="1200" dirty="0">
                <a:solidFill>
                  <a:schemeClr val="bg1"/>
                </a:solidFill>
                <a:latin typeface="Arial" panose="020B0604020202020204" pitchFamily="34" charset="0"/>
              </a:rPr>
              <a:t>, S. R., </a:t>
            </a:r>
            <a:r>
              <a:rPr lang="es-MX" sz="1200" dirty="0" err="1">
                <a:solidFill>
                  <a:schemeClr val="bg1"/>
                </a:solidFill>
                <a:latin typeface="Arial" panose="020B0604020202020204" pitchFamily="34" charset="0"/>
              </a:rPr>
              <a:t>Padwal</a:t>
            </a:r>
            <a:r>
              <a:rPr lang="es-MX" sz="1200" dirty="0">
                <a:solidFill>
                  <a:schemeClr val="bg1"/>
                </a:solidFill>
                <a:latin typeface="Arial" panose="020B0604020202020204" pitchFamily="34" charset="0"/>
              </a:rPr>
              <a:t>, R. S., </a:t>
            </a:r>
            <a:r>
              <a:rPr lang="es-MX" sz="1200" dirty="0" err="1">
                <a:solidFill>
                  <a:schemeClr val="bg1"/>
                </a:solidFill>
                <a:latin typeface="Arial" panose="020B0604020202020204" pitchFamily="34" charset="0"/>
              </a:rPr>
              <a:t>Tsuyuki</a:t>
            </a:r>
            <a:r>
              <a:rPr lang="es-MX" sz="1200" dirty="0">
                <a:solidFill>
                  <a:schemeClr val="bg1"/>
                </a:solidFill>
                <a:latin typeface="Arial" panose="020B0604020202020204" pitchFamily="34" charset="0"/>
              </a:rPr>
              <a:t>, R. T., </a:t>
            </a:r>
            <a:r>
              <a:rPr lang="es-MX" sz="1200" dirty="0" err="1">
                <a:solidFill>
                  <a:schemeClr val="bg1"/>
                </a:solidFill>
                <a:latin typeface="Arial" panose="020B0604020202020204" pitchFamily="34" charset="0"/>
              </a:rPr>
              <a:t>Varney</a:t>
            </a:r>
            <a:r>
              <a:rPr lang="es-MX" sz="1200" dirty="0">
                <a:solidFill>
                  <a:schemeClr val="bg1"/>
                </a:solidFill>
                <a:latin typeface="Arial" panose="020B0604020202020204" pitchFamily="34" charset="0"/>
              </a:rPr>
              <a:t>, J., &amp; Johnson, J. A. (2006). A meta-</a:t>
            </a:r>
            <a:r>
              <a:rPr lang="es-MX" sz="1200" dirty="0" err="1">
                <a:solidFill>
                  <a:schemeClr val="bg1"/>
                </a:solidFill>
                <a:latin typeface="Arial" panose="020B0604020202020204" pitchFamily="34" charset="0"/>
              </a:rPr>
              <a:t>analysis</a:t>
            </a:r>
            <a:r>
              <a:rPr lang="es-MX" sz="1200" dirty="0">
                <a:solidFill>
                  <a:schemeClr val="bg1"/>
                </a:solidFill>
                <a:latin typeface="Arial" panose="020B0604020202020204" pitchFamily="34" charset="0"/>
              </a:rPr>
              <a:t> of </a:t>
            </a:r>
            <a:r>
              <a:rPr lang="es-MX" sz="1200" dirty="0" err="1">
                <a:solidFill>
                  <a:schemeClr val="bg1"/>
                </a:solidFill>
                <a:latin typeface="Arial" panose="020B0604020202020204" pitchFamily="34" charset="0"/>
              </a:rPr>
              <a:t>the</a:t>
            </a:r>
            <a:r>
              <a:rPr lang="es-MX" sz="1200" dirty="0">
                <a:solidFill>
                  <a:schemeClr val="bg1"/>
                </a:solidFill>
                <a:latin typeface="Arial" panose="020B0604020202020204" pitchFamily="34" charset="0"/>
              </a:rPr>
              <a:t> </a:t>
            </a:r>
            <a:r>
              <a:rPr lang="es-MX" sz="1200" dirty="0" err="1">
                <a:solidFill>
                  <a:schemeClr val="bg1"/>
                </a:solidFill>
                <a:latin typeface="Arial" panose="020B0604020202020204" pitchFamily="34" charset="0"/>
              </a:rPr>
              <a:t>association</a:t>
            </a:r>
            <a:r>
              <a:rPr lang="es-MX" sz="1200" dirty="0">
                <a:solidFill>
                  <a:schemeClr val="bg1"/>
                </a:solidFill>
                <a:latin typeface="Arial" panose="020B0604020202020204" pitchFamily="34" charset="0"/>
              </a:rPr>
              <a:t> </a:t>
            </a:r>
            <a:r>
              <a:rPr lang="es-MX" sz="1200" dirty="0" err="1">
                <a:solidFill>
                  <a:schemeClr val="bg1"/>
                </a:solidFill>
                <a:latin typeface="Arial" panose="020B0604020202020204" pitchFamily="34" charset="0"/>
              </a:rPr>
              <a:t>between</a:t>
            </a:r>
            <a:r>
              <a:rPr lang="es-MX" sz="1200" dirty="0">
                <a:solidFill>
                  <a:schemeClr val="bg1"/>
                </a:solidFill>
                <a:latin typeface="Arial" panose="020B0604020202020204" pitchFamily="34" charset="0"/>
              </a:rPr>
              <a:t> </a:t>
            </a:r>
            <a:r>
              <a:rPr lang="es-MX" sz="1200" dirty="0" err="1">
                <a:solidFill>
                  <a:schemeClr val="bg1"/>
                </a:solidFill>
                <a:latin typeface="Arial" panose="020B0604020202020204" pitchFamily="34" charset="0"/>
              </a:rPr>
              <a:t>adherence</a:t>
            </a:r>
            <a:r>
              <a:rPr lang="es-MX" sz="1200" dirty="0">
                <a:solidFill>
                  <a:schemeClr val="bg1"/>
                </a:solidFill>
                <a:latin typeface="Arial" panose="020B0604020202020204" pitchFamily="34" charset="0"/>
              </a:rPr>
              <a:t> to </a:t>
            </a:r>
            <a:r>
              <a:rPr lang="es-MX" sz="1200" dirty="0" err="1">
                <a:solidFill>
                  <a:schemeClr val="bg1"/>
                </a:solidFill>
                <a:latin typeface="Arial" panose="020B0604020202020204" pitchFamily="34" charset="0"/>
              </a:rPr>
              <a:t>drug</a:t>
            </a:r>
            <a:r>
              <a:rPr lang="es-MX" sz="1200" dirty="0">
                <a:solidFill>
                  <a:schemeClr val="bg1"/>
                </a:solidFill>
                <a:latin typeface="Arial" panose="020B0604020202020204" pitchFamily="34" charset="0"/>
              </a:rPr>
              <a:t> </a:t>
            </a:r>
            <a:r>
              <a:rPr lang="es-MX" sz="1200" dirty="0" err="1">
                <a:solidFill>
                  <a:schemeClr val="bg1"/>
                </a:solidFill>
                <a:latin typeface="Arial" panose="020B0604020202020204" pitchFamily="34" charset="0"/>
              </a:rPr>
              <a:t>therapy</a:t>
            </a:r>
            <a:r>
              <a:rPr lang="es-MX" sz="1200" dirty="0">
                <a:solidFill>
                  <a:schemeClr val="bg1"/>
                </a:solidFill>
                <a:latin typeface="Arial" panose="020B0604020202020204" pitchFamily="34" charset="0"/>
              </a:rPr>
              <a:t> and </a:t>
            </a:r>
            <a:r>
              <a:rPr lang="es-MX" sz="1200" dirty="0" err="1">
                <a:solidFill>
                  <a:schemeClr val="bg1"/>
                </a:solidFill>
                <a:latin typeface="Arial" panose="020B0604020202020204" pitchFamily="34" charset="0"/>
              </a:rPr>
              <a:t>mortality</a:t>
            </a:r>
            <a:r>
              <a:rPr lang="es-MX" sz="1200" dirty="0">
                <a:solidFill>
                  <a:schemeClr val="bg1"/>
                </a:solidFill>
                <a:latin typeface="Arial" panose="020B0604020202020204" pitchFamily="34" charset="0"/>
              </a:rPr>
              <a:t>. </a:t>
            </a:r>
            <a:r>
              <a:rPr lang="es-MX" sz="1200" i="1" dirty="0" err="1">
                <a:solidFill>
                  <a:schemeClr val="bg1"/>
                </a:solidFill>
                <a:latin typeface="Arial" panose="020B0604020202020204" pitchFamily="34" charset="0"/>
              </a:rPr>
              <a:t>Bmj</a:t>
            </a:r>
            <a:r>
              <a:rPr lang="es-MX" sz="1200" dirty="0">
                <a:solidFill>
                  <a:schemeClr val="bg1"/>
                </a:solidFill>
                <a:latin typeface="Arial" panose="020B0604020202020204" pitchFamily="34" charset="0"/>
              </a:rPr>
              <a:t>, </a:t>
            </a:r>
            <a:r>
              <a:rPr lang="es-MX" sz="1200" i="1" dirty="0">
                <a:solidFill>
                  <a:schemeClr val="bg1"/>
                </a:solidFill>
                <a:latin typeface="Arial" panose="020B0604020202020204" pitchFamily="34" charset="0"/>
              </a:rPr>
              <a:t>333</a:t>
            </a:r>
            <a:r>
              <a:rPr lang="es-MX" sz="1200" dirty="0">
                <a:solidFill>
                  <a:schemeClr val="bg1"/>
                </a:solidFill>
                <a:latin typeface="Arial" panose="020B0604020202020204" pitchFamily="34" charset="0"/>
              </a:rPr>
              <a:t>(7557), 15.</a:t>
            </a:r>
            <a:endParaRPr lang="en-US" sz="1200" dirty="0">
              <a:solidFill>
                <a:schemeClr val="bg1"/>
              </a:solidFill>
            </a:endParaRPr>
          </a:p>
        </p:txBody>
      </p:sp>
    </p:spTree>
    <p:extLst>
      <p:ext uri="{BB962C8B-B14F-4D97-AF65-F5344CB8AC3E}">
        <p14:creationId xmlns:p14="http://schemas.microsoft.com/office/powerpoint/2010/main" val="885585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Imagen 1"/>
          <p:cNvPicPr>
            <a:picLocks noChangeAspect="1"/>
          </p:cNvPicPr>
          <p:nvPr/>
        </p:nvPicPr>
        <p:blipFill rotWithShape="1">
          <a:blip r:embed="rId3"/>
          <a:srcRect l="6411" t="8797" r="7823" b="5570"/>
          <a:stretch/>
        </p:blipFill>
        <p:spPr>
          <a:xfrm>
            <a:off x="0" y="0"/>
            <a:ext cx="12192000" cy="6844028"/>
          </a:xfrm>
          <a:prstGeom prst="rect">
            <a:avLst/>
          </a:prstGeom>
        </p:spPr>
      </p:pic>
      <p:sp>
        <p:nvSpPr>
          <p:cNvPr id="3" name="Rectángulo 2"/>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rotWithShape="1">
          <a:blip r:embed="rId4"/>
          <a:srcRect l="8951" t="13100" r="13387" b="39566"/>
          <a:stretch/>
        </p:blipFill>
        <p:spPr>
          <a:xfrm>
            <a:off x="1361768" y="1568859"/>
            <a:ext cx="9468464" cy="3244646"/>
          </a:xfrm>
          <a:prstGeom prst="rect">
            <a:avLst/>
          </a:prstGeom>
        </p:spPr>
      </p:pic>
      <p:sp>
        <p:nvSpPr>
          <p:cNvPr id="5" name="Rectángulo 4"/>
          <p:cNvSpPr/>
          <p:nvPr/>
        </p:nvSpPr>
        <p:spPr>
          <a:xfrm>
            <a:off x="0" y="6382363"/>
            <a:ext cx="12192000" cy="461665"/>
          </a:xfrm>
          <a:prstGeom prst="rect">
            <a:avLst/>
          </a:prstGeom>
        </p:spPr>
        <p:txBody>
          <a:bodyPr wrap="square">
            <a:spAutoFit/>
          </a:bodyPr>
          <a:lstStyle/>
          <a:p>
            <a:r>
              <a:rPr lang="es-MX" sz="1200" dirty="0">
                <a:solidFill>
                  <a:schemeClr val="bg1"/>
                </a:solidFill>
                <a:latin typeface="Arial" panose="020B0604020202020204" pitchFamily="34" charset="0"/>
              </a:rPr>
              <a:t>Simpson, S. H., </a:t>
            </a:r>
            <a:r>
              <a:rPr lang="es-MX" sz="1200" dirty="0" err="1">
                <a:solidFill>
                  <a:schemeClr val="bg1"/>
                </a:solidFill>
                <a:latin typeface="Arial" panose="020B0604020202020204" pitchFamily="34" charset="0"/>
              </a:rPr>
              <a:t>Eurich</a:t>
            </a:r>
            <a:r>
              <a:rPr lang="es-MX" sz="1200" dirty="0">
                <a:solidFill>
                  <a:schemeClr val="bg1"/>
                </a:solidFill>
                <a:latin typeface="Arial" panose="020B0604020202020204" pitchFamily="34" charset="0"/>
              </a:rPr>
              <a:t>, D. T., </a:t>
            </a:r>
            <a:r>
              <a:rPr lang="es-MX" sz="1200" dirty="0" err="1">
                <a:solidFill>
                  <a:schemeClr val="bg1"/>
                </a:solidFill>
                <a:latin typeface="Arial" panose="020B0604020202020204" pitchFamily="34" charset="0"/>
              </a:rPr>
              <a:t>Majumdar</a:t>
            </a:r>
            <a:r>
              <a:rPr lang="es-MX" sz="1200" dirty="0">
                <a:solidFill>
                  <a:schemeClr val="bg1"/>
                </a:solidFill>
                <a:latin typeface="Arial" panose="020B0604020202020204" pitchFamily="34" charset="0"/>
              </a:rPr>
              <a:t>, S. R., </a:t>
            </a:r>
            <a:r>
              <a:rPr lang="es-MX" sz="1200" dirty="0" err="1">
                <a:solidFill>
                  <a:schemeClr val="bg1"/>
                </a:solidFill>
                <a:latin typeface="Arial" panose="020B0604020202020204" pitchFamily="34" charset="0"/>
              </a:rPr>
              <a:t>Padwal</a:t>
            </a:r>
            <a:r>
              <a:rPr lang="es-MX" sz="1200" dirty="0">
                <a:solidFill>
                  <a:schemeClr val="bg1"/>
                </a:solidFill>
                <a:latin typeface="Arial" panose="020B0604020202020204" pitchFamily="34" charset="0"/>
              </a:rPr>
              <a:t>, R. S., </a:t>
            </a:r>
            <a:r>
              <a:rPr lang="es-MX" sz="1200" dirty="0" err="1">
                <a:solidFill>
                  <a:schemeClr val="bg1"/>
                </a:solidFill>
                <a:latin typeface="Arial" panose="020B0604020202020204" pitchFamily="34" charset="0"/>
              </a:rPr>
              <a:t>Tsuyuki</a:t>
            </a:r>
            <a:r>
              <a:rPr lang="es-MX" sz="1200" dirty="0">
                <a:solidFill>
                  <a:schemeClr val="bg1"/>
                </a:solidFill>
                <a:latin typeface="Arial" panose="020B0604020202020204" pitchFamily="34" charset="0"/>
              </a:rPr>
              <a:t>, R. T., </a:t>
            </a:r>
            <a:r>
              <a:rPr lang="es-MX" sz="1200" dirty="0" err="1">
                <a:solidFill>
                  <a:schemeClr val="bg1"/>
                </a:solidFill>
                <a:latin typeface="Arial" panose="020B0604020202020204" pitchFamily="34" charset="0"/>
              </a:rPr>
              <a:t>Varney</a:t>
            </a:r>
            <a:r>
              <a:rPr lang="es-MX" sz="1200" dirty="0">
                <a:solidFill>
                  <a:schemeClr val="bg1"/>
                </a:solidFill>
                <a:latin typeface="Arial" panose="020B0604020202020204" pitchFamily="34" charset="0"/>
              </a:rPr>
              <a:t>, J., &amp; Johnson, J. A. (2006). A meta-</a:t>
            </a:r>
            <a:r>
              <a:rPr lang="es-MX" sz="1200" dirty="0" err="1">
                <a:solidFill>
                  <a:schemeClr val="bg1"/>
                </a:solidFill>
                <a:latin typeface="Arial" panose="020B0604020202020204" pitchFamily="34" charset="0"/>
              </a:rPr>
              <a:t>analysis</a:t>
            </a:r>
            <a:r>
              <a:rPr lang="es-MX" sz="1200" dirty="0">
                <a:solidFill>
                  <a:schemeClr val="bg1"/>
                </a:solidFill>
                <a:latin typeface="Arial" panose="020B0604020202020204" pitchFamily="34" charset="0"/>
              </a:rPr>
              <a:t> of </a:t>
            </a:r>
            <a:r>
              <a:rPr lang="es-MX" sz="1200" dirty="0" err="1">
                <a:solidFill>
                  <a:schemeClr val="bg1"/>
                </a:solidFill>
                <a:latin typeface="Arial" panose="020B0604020202020204" pitchFamily="34" charset="0"/>
              </a:rPr>
              <a:t>the</a:t>
            </a:r>
            <a:r>
              <a:rPr lang="es-MX" sz="1200" dirty="0">
                <a:solidFill>
                  <a:schemeClr val="bg1"/>
                </a:solidFill>
                <a:latin typeface="Arial" panose="020B0604020202020204" pitchFamily="34" charset="0"/>
              </a:rPr>
              <a:t> </a:t>
            </a:r>
            <a:r>
              <a:rPr lang="es-MX" sz="1200" dirty="0" err="1">
                <a:solidFill>
                  <a:schemeClr val="bg1"/>
                </a:solidFill>
                <a:latin typeface="Arial" panose="020B0604020202020204" pitchFamily="34" charset="0"/>
              </a:rPr>
              <a:t>association</a:t>
            </a:r>
            <a:r>
              <a:rPr lang="es-MX" sz="1200" dirty="0">
                <a:solidFill>
                  <a:schemeClr val="bg1"/>
                </a:solidFill>
                <a:latin typeface="Arial" panose="020B0604020202020204" pitchFamily="34" charset="0"/>
              </a:rPr>
              <a:t> </a:t>
            </a:r>
            <a:r>
              <a:rPr lang="es-MX" sz="1200" dirty="0" err="1">
                <a:solidFill>
                  <a:schemeClr val="bg1"/>
                </a:solidFill>
                <a:latin typeface="Arial" panose="020B0604020202020204" pitchFamily="34" charset="0"/>
              </a:rPr>
              <a:t>between</a:t>
            </a:r>
            <a:r>
              <a:rPr lang="es-MX" sz="1200" dirty="0">
                <a:solidFill>
                  <a:schemeClr val="bg1"/>
                </a:solidFill>
                <a:latin typeface="Arial" panose="020B0604020202020204" pitchFamily="34" charset="0"/>
              </a:rPr>
              <a:t> </a:t>
            </a:r>
            <a:r>
              <a:rPr lang="es-MX" sz="1200" dirty="0" err="1">
                <a:solidFill>
                  <a:schemeClr val="bg1"/>
                </a:solidFill>
                <a:latin typeface="Arial" panose="020B0604020202020204" pitchFamily="34" charset="0"/>
              </a:rPr>
              <a:t>adherence</a:t>
            </a:r>
            <a:r>
              <a:rPr lang="es-MX" sz="1200" dirty="0">
                <a:solidFill>
                  <a:schemeClr val="bg1"/>
                </a:solidFill>
                <a:latin typeface="Arial" panose="020B0604020202020204" pitchFamily="34" charset="0"/>
              </a:rPr>
              <a:t> to </a:t>
            </a:r>
            <a:r>
              <a:rPr lang="es-MX" sz="1200" dirty="0" err="1">
                <a:solidFill>
                  <a:schemeClr val="bg1"/>
                </a:solidFill>
                <a:latin typeface="Arial" panose="020B0604020202020204" pitchFamily="34" charset="0"/>
              </a:rPr>
              <a:t>drug</a:t>
            </a:r>
            <a:r>
              <a:rPr lang="es-MX" sz="1200" dirty="0">
                <a:solidFill>
                  <a:schemeClr val="bg1"/>
                </a:solidFill>
                <a:latin typeface="Arial" panose="020B0604020202020204" pitchFamily="34" charset="0"/>
              </a:rPr>
              <a:t> </a:t>
            </a:r>
            <a:r>
              <a:rPr lang="es-MX" sz="1200" dirty="0" err="1">
                <a:solidFill>
                  <a:schemeClr val="bg1"/>
                </a:solidFill>
                <a:latin typeface="Arial" panose="020B0604020202020204" pitchFamily="34" charset="0"/>
              </a:rPr>
              <a:t>therapy</a:t>
            </a:r>
            <a:r>
              <a:rPr lang="es-MX" sz="1200" dirty="0">
                <a:solidFill>
                  <a:schemeClr val="bg1"/>
                </a:solidFill>
                <a:latin typeface="Arial" panose="020B0604020202020204" pitchFamily="34" charset="0"/>
              </a:rPr>
              <a:t> and </a:t>
            </a:r>
            <a:r>
              <a:rPr lang="es-MX" sz="1200" dirty="0" err="1">
                <a:solidFill>
                  <a:schemeClr val="bg1"/>
                </a:solidFill>
                <a:latin typeface="Arial" panose="020B0604020202020204" pitchFamily="34" charset="0"/>
              </a:rPr>
              <a:t>mortality</a:t>
            </a:r>
            <a:r>
              <a:rPr lang="es-MX" sz="1200" dirty="0">
                <a:solidFill>
                  <a:schemeClr val="bg1"/>
                </a:solidFill>
                <a:latin typeface="Arial" panose="020B0604020202020204" pitchFamily="34" charset="0"/>
              </a:rPr>
              <a:t>. </a:t>
            </a:r>
            <a:r>
              <a:rPr lang="es-MX" sz="1200" i="1" dirty="0" err="1">
                <a:solidFill>
                  <a:schemeClr val="bg1"/>
                </a:solidFill>
                <a:latin typeface="Arial" panose="020B0604020202020204" pitchFamily="34" charset="0"/>
              </a:rPr>
              <a:t>Bmj</a:t>
            </a:r>
            <a:r>
              <a:rPr lang="es-MX" sz="1200" dirty="0">
                <a:solidFill>
                  <a:schemeClr val="bg1"/>
                </a:solidFill>
                <a:latin typeface="Arial" panose="020B0604020202020204" pitchFamily="34" charset="0"/>
              </a:rPr>
              <a:t>, </a:t>
            </a:r>
            <a:r>
              <a:rPr lang="es-MX" sz="1200" i="1" dirty="0">
                <a:solidFill>
                  <a:schemeClr val="bg1"/>
                </a:solidFill>
                <a:latin typeface="Arial" panose="020B0604020202020204" pitchFamily="34" charset="0"/>
              </a:rPr>
              <a:t>333</a:t>
            </a:r>
            <a:r>
              <a:rPr lang="es-MX" sz="1200" dirty="0">
                <a:solidFill>
                  <a:schemeClr val="bg1"/>
                </a:solidFill>
                <a:latin typeface="Arial" panose="020B0604020202020204" pitchFamily="34" charset="0"/>
              </a:rPr>
              <a:t>(7557), 15.</a:t>
            </a:r>
            <a:endParaRPr lang="en-US" sz="1200" dirty="0">
              <a:solidFill>
                <a:schemeClr val="bg1"/>
              </a:solidFill>
            </a:endParaRPr>
          </a:p>
        </p:txBody>
      </p:sp>
      <p:sp>
        <p:nvSpPr>
          <p:cNvPr id="6" name="CuadroTexto 5"/>
          <p:cNvSpPr txBox="1"/>
          <p:nvPr/>
        </p:nvSpPr>
        <p:spPr>
          <a:xfrm>
            <a:off x="1361768" y="1199527"/>
            <a:ext cx="972382" cy="369332"/>
          </a:xfrm>
          <a:prstGeom prst="rect">
            <a:avLst/>
          </a:prstGeom>
          <a:solidFill>
            <a:schemeClr val="accent2">
              <a:lumMod val="20000"/>
              <a:lumOff val="80000"/>
            </a:schemeClr>
          </a:solidFill>
        </p:spPr>
        <p:txBody>
          <a:bodyPr wrap="none" rtlCol="0">
            <a:spAutoFit/>
          </a:bodyPr>
          <a:lstStyle/>
          <a:p>
            <a:r>
              <a:rPr lang="en-US" dirty="0" err="1">
                <a:solidFill>
                  <a:srgbClr val="FF0000"/>
                </a:solidFill>
              </a:rPr>
              <a:t>estudios</a:t>
            </a:r>
            <a:endParaRPr lang="en-US" dirty="0">
              <a:solidFill>
                <a:srgbClr val="FF0000"/>
              </a:solidFill>
            </a:endParaRPr>
          </a:p>
        </p:txBody>
      </p:sp>
      <p:sp>
        <p:nvSpPr>
          <p:cNvPr id="7" name="CuadroTexto 6"/>
          <p:cNvSpPr txBox="1"/>
          <p:nvPr/>
        </p:nvSpPr>
        <p:spPr>
          <a:xfrm>
            <a:off x="5266927" y="1199527"/>
            <a:ext cx="829073" cy="369332"/>
          </a:xfrm>
          <a:prstGeom prst="rect">
            <a:avLst/>
          </a:prstGeom>
          <a:solidFill>
            <a:schemeClr val="accent2">
              <a:lumMod val="20000"/>
              <a:lumOff val="80000"/>
            </a:schemeClr>
          </a:solidFill>
        </p:spPr>
        <p:txBody>
          <a:bodyPr wrap="none" rtlCol="0">
            <a:spAutoFit/>
          </a:bodyPr>
          <a:lstStyle/>
          <a:p>
            <a:r>
              <a:rPr lang="en-US" dirty="0" err="1">
                <a:solidFill>
                  <a:srgbClr val="FF0000"/>
                </a:solidFill>
              </a:rPr>
              <a:t>grupos</a:t>
            </a:r>
            <a:endParaRPr lang="en-US" dirty="0">
              <a:solidFill>
                <a:srgbClr val="FF0000"/>
              </a:solidFill>
            </a:endParaRPr>
          </a:p>
        </p:txBody>
      </p:sp>
      <p:sp>
        <p:nvSpPr>
          <p:cNvPr id="8" name="CuadroTexto 7"/>
          <p:cNvSpPr txBox="1"/>
          <p:nvPr/>
        </p:nvSpPr>
        <p:spPr>
          <a:xfrm>
            <a:off x="6927567" y="1199527"/>
            <a:ext cx="1859805" cy="369332"/>
          </a:xfrm>
          <a:prstGeom prst="rect">
            <a:avLst/>
          </a:prstGeom>
          <a:solidFill>
            <a:schemeClr val="accent2">
              <a:lumMod val="20000"/>
              <a:lumOff val="80000"/>
            </a:schemeClr>
          </a:solidFill>
        </p:spPr>
        <p:txBody>
          <a:bodyPr wrap="none" rtlCol="0">
            <a:spAutoFit/>
          </a:bodyPr>
          <a:lstStyle/>
          <a:p>
            <a:r>
              <a:rPr lang="en-US" dirty="0" err="1">
                <a:solidFill>
                  <a:srgbClr val="FF0000"/>
                </a:solidFill>
              </a:rPr>
              <a:t>unidad</a:t>
            </a:r>
            <a:r>
              <a:rPr lang="en-US" dirty="0">
                <a:solidFill>
                  <a:srgbClr val="FF0000"/>
                </a:solidFill>
              </a:rPr>
              <a:t> de </a:t>
            </a:r>
            <a:r>
              <a:rPr lang="en-US" dirty="0" err="1">
                <a:solidFill>
                  <a:srgbClr val="FF0000"/>
                </a:solidFill>
              </a:rPr>
              <a:t>análisis</a:t>
            </a:r>
            <a:endParaRPr lang="en-US" dirty="0">
              <a:solidFill>
                <a:srgbClr val="FF0000"/>
              </a:solidFill>
            </a:endParaRPr>
          </a:p>
        </p:txBody>
      </p:sp>
      <p:sp>
        <p:nvSpPr>
          <p:cNvPr id="9" name="CuadroTexto 8"/>
          <p:cNvSpPr txBox="1"/>
          <p:nvPr/>
        </p:nvSpPr>
        <p:spPr>
          <a:xfrm>
            <a:off x="5650198" y="4813505"/>
            <a:ext cx="4414542" cy="369332"/>
          </a:xfrm>
          <a:prstGeom prst="rect">
            <a:avLst/>
          </a:prstGeom>
          <a:solidFill>
            <a:schemeClr val="accent2">
              <a:lumMod val="20000"/>
              <a:lumOff val="80000"/>
            </a:schemeClr>
          </a:solidFill>
        </p:spPr>
        <p:txBody>
          <a:bodyPr wrap="none" rtlCol="0">
            <a:spAutoFit/>
          </a:bodyPr>
          <a:lstStyle/>
          <a:p>
            <a:r>
              <a:rPr lang="en-US" dirty="0" err="1">
                <a:solidFill>
                  <a:srgbClr val="FF0000"/>
                </a:solidFill>
              </a:rPr>
              <a:t>Menor</a:t>
            </a:r>
            <a:r>
              <a:rPr lang="en-US" dirty="0">
                <a:solidFill>
                  <a:srgbClr val="FF0000"/>
                </a:solidFill>
              </a:rPr>
              <a:t> a 1 </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favorece</a:t>
            </a:r>
            <a:r>
              <a:rPr lang="en-US" dirty="0">
                <a:solidFill>
                  <a:srgbClr val="FF0000"/>
                </a:solidFill>
                <a:sym typeface="Wingdings" panose="05000000000000000000" pitchFamily="2" charset="2"/>
              </a:rPr>
              <a:t> a la </a:t>
            </a:r>
            <a:r>
              <a:rPr lang="en-US" dirty="0" err="1">
                <a:solidFill>
                  <a:srgbClr val="FF0000"/>
                </a:solidFill>
                <a:sym typeface="Wingdings" panose="05000000000000000000" pitchFamily="2" charset="2"/>
              </a:rPr>
              <a:t>uena</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adherencia</a:t>
            </a:r>
            <a:endParaRPr lang="en-US" dirty="0">
              <a:solidFill>
                <a:srgbClr val="FF0000"/>
              </a:solidFill>
            </a:endParaRPr>
          </a:p>
        </p:txBody>
      </p:sp>
    </p:spTree>
    <p:extLst>
      <p:ext uri="{BB962C8B-B14F-4D97-AF65-F5344CB8AC3E}">
        <p14:creationId xmlns:p14="http://schemas.microsoft.com/office/powerpoint/2010/main" val="1864408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853522"/>
            <a:ext cx="9790596" cy="4445678"/>
          </a:xfrm>
        </p:spPr>
        <p:txBody>
          <a:bodyPr>
            <a:noAutofit/>
          </a:bodyPr>
          <a:lstStyle/>
          <a:p>
            <a:pPr marL="0" indent="0">
              <a:buNone/>
            </a:pPr>
            <a:r>
              <a:rPr lang="es-MX" sz="3600" dirty="0">
                <a:solidFill>
                  <a:schemeClr val="bg1">
                    <a:lumMod val="50000"/>
                  </a:schemeClr>
                </a:solidFill>
              </a:rPr>
              <a:t>1. Definiendo nuestra pregunta</a:t>
            </a:r>
          </a:p>
          <a:p>
            <a:pPr marL="514350" indent="-514350">
              <a:buFont typeface="+mj-lt"/>
              <a:buAutoNum type="arabicPeriod"/>
            </a:pPr>
            <a:endParaRPr lang="es-MX" sz="3600" dirty="0">
              <a:solidFill>
                <a:schemeClr val="bg1">
                  <a:lumMod val="65000"/>
                </a:schemeClr>
              </a:solidFill>
            </a:endParaRPr>
          </a:p>
          <a:p>
            <a:pPr marL="0" indent="0">
              <a:buNone/>
            </a:pPr>
            <a:r>
              <a:rPr lang="es-MX" sz="3600" dirty="0">
                <a:solidFill>
                  <a:schemeClr val="bg1"/>
                </a:solidFill>
              </a:rPr>
              <a:t>2. </a:t>
            </a:r>
            <a:r>
              <a:rPr lang="es-MX" sz="3600" b="1" dirty="0">
                <a:solidFill>
                  <a:schemeClr val="bg1"/>
                </a:solidFill>
              </a:rPr>
              <a:t>¿Qué tipo de estudio responde la pregunta?</a:t>
            </a:r>
          </a:p>
          <a:p>
            <a:pPr marL="0" indent="0">
              <a:buNone/>
            </a:pPr>
            <a:endParaRPr lang="es-MX" sz="3600" dirty="0">
              <a:solidFill>
                <a:schemeClr val="bg1">
                  <a:lumMod val="65000"/>
                </a:schemeClr>
              </a:solidFill>
            </a:endParaRPr>
          </a:p>
          <a:p>
            <a:pPr marL="0" indent="0">
              <a:buNone/>
            </a:pPr>
            <a:r>
              <a:rPr lang="es-MX" sz="3600" dirty="0">
                <a:solidFill>
                  <a:schemeClr val="bg1">
                    <a:lumMod val="50000"/>
                  </a:schemeClr>
                </a:solidFill>
              </a:rPr>
              <a:t>3. ¿Dónde puedo encontrar la respuesta?</a:t>
            </a:r>
          </a:p>
          <a:p>
            <a:pPr marL="514350" indent="-514350">
              <a:buFont typeface="+mj-lt"/>
              <a:buAutoNum type="arabicPeriod"/>
            </a:pPr>
            <a:endParaRPr lang="es-MX" sz="3600" dirty="0">
              <a:solidFill>
                <a:schemeClr val="bg1">
                  <a:lumMod val="50000"/>
                </a:schemeClr>
              </a:solidFill>
            </a:endParaRPr>
          </a:p>
          <a:p>
            <a:pPr marL="0" indent="0">
              <a:buNone/>
            </a:pPr>
            <a:r>
              <a:rPr lang="es-MX" sz="3600" dirty="0">
                <a:solidFill>
                  <a:schemeClr val="bg1">
                    <a:lumMod val="50000"/>
                  </a:schemeClr>
                </a:solidFill>
              </a:rPr>
              <a:t>4. ¿Cómo encuentro la respuesta?</a:t>
            </a:r>
          </a:p>
        </p:txBody>
      </p:sp>
      <p:sp>
        <p:nvSpPr>
          <p:cNvPr id="12" name="CuadroTexto 11"/>
          <p:cNvSpPr txBox="1"/>
          <p:nvPr/>
        </p:nvSpPr>
        <p:spPr>
          <a:xfrm>
            <a:off x="247589" y="154825"/>
            <a:ext cx="10075450" cy="830997"/>
          </a:xfrm>
          <a:prstGeom prst="rect">
            <a:avLst/>
          </a:prstGeom>
          <a:noFill/>
        </p:spPr>
        <p:txBody>
          <a:bodyPr wrap="non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¿Cómo encontrar la mejor evidencia?</a:t>
            </a:r>
          </a:p>
        </p:txBody>
      </p:sp>
    </p:spTree>
    <p:extLst>
      <p:ext uri="{BB962C8B-B14F-4D97-AF65-F5344CB8AC3E}">
        <p14:creationId xmlns:p14="http://schemas.microsoft.com/office/powerpoint/2010/main" val="2412222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0" name="CuadroTexto 9"/>
          <p:cNvSpPr txBox="1"/>
          <p:nvPr/>
        </p:nvSpPr>
        <p:spPr>
          <a:xfrm>
            <a:off x="9132658" y="-2"/>
            <a:ext cx="3094753" cy="1938992"/>
          </a:xfrm>
          <a:prstGeom prst="rect">
            <a:avLst/>
          </a:prstGeom>
          <a:noFill/>
        </p:spPr>
        <p:txBody>
          <a:bodyPr wrap="square" rtlCol="0">
            <a:spAutoFit/>
          </a:bodyPr>
          <a:lstStyle/>
          <a:p>
            <a:pPr algn="ctr"/>
            <a:r>
              <a:rPr lang="es-MX" sz="4000" dirty="0">
                <a:solidFill>
                  <a:schemeClr val="bg1"/>
                </a:solidFill>
                <a:latin typeface="Helvetica LT Std" panose="020B0504020202020204" pitchFamily="34" charset="0"/>
              </a:rPr>
              <a:t>Calidad </a:t>
            </a:r>
          </a:p>
          <a:p>
            <a:pPr algn="ctr"/>
            <a:r>
              <a:rPr lang="es-MX" sz="4000" dirty="0">
                <a:solidFill>
                  <a:schemeClr val="bg1"/>
                </a:solidFill>
                <a:latin typeface="Helvetica LT Std" panose="020B0504020202020204" pitchFamily="34" charset="0"/>
              </a:rPr>
              <a:t>de la evidencia</a:t>
            </a:r>
          </a:p>
        </p:txBody>
      </p:sp>
      <p:pic>
        <p:nvPicPr>
          <p:cNvPr id="1026" name="Picture 2" descr="Image result for evidence pyramid">
            <a:extLst>
              <a:ext uri="{FF2B5EF4-FFF2-40B4-BE49-F238E27FC236}">
                <a16:creationId xmlns:a16="http://schemas.microsoft.com/office/drawing/2014/main" id="{C747F7DB-B8F5-4E7A-9953-F61C87D94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710" y="957531"/>
            <a:ext cx="8539290" cy="59004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6">
            <a:extLst>
              <a:ext uri="{FF2B5EF4-FFF2-40B4-BE49-F238E27FC236}">
                <a16:creationId xmlns:a16="http://schemas.microsoft.com/office/drawing/2014/main" id="{98F05744-662B-4DA1-9862-D36B4110E5F3}"/>
              </a:ext>
            </a:extLst>
          </p:cNvPr>
          <p:cNvSpPr/>
          <p:nvPr/>
        </p:nvSpPr>
        <p:spPr>
          <a:xfrm>
            <a:off x="113026" y="118561"/>
            <a:ext cx="5125724" cy="1754326"/>
          </a:xfrm>
          <a:prstGeom prst="rect">
            <a:avLst/>
          </a:prstGeom>
        </p:spPr>
        <p:txBody>
          <a:bodyPr wrap="square">
            <a:spAutoFit/>
          </a:bodyPr>
          <a:lstStyle/>
          <a:p>
            <a:r>
              <a:rPr lang="es-MX" sz="5400" b="1" dirty="0">
                <a:latin typeface="Times New Roman" panose="02020603050405020304" pitchFamily="18" charset="0"/>
                <a:cs typeface="Times New Roman" panose="02020603050405020304" pitchFamily="18" charset="0"/>
              </a:rPr>
              <a:t>Pirámide de la evidencia</a:t>
            </a:r>
          </a:p>
        </p:txBody>
      </p:sp>
      <p:sp>
        <p:nvSpPr>
          <p:cNvPr id="13" name="CuadroTexto 11">
            <a:extLst>
              <a:ext uri="{FF2B5EF4-FFF2-40B4-BE49-F238E27FC236}">
                <a16:creationId xmlns:a16="http://schemas.microsoft.com/office/drawing/2014/main" id="{61432949-D52B-428E-99C2-6F88498474C8}"/>
              </a:ext>
            </a:extLst>
          </p:cNvPr>
          <p:cNvSpPr txBox="1"/>
          <p:nvPr/>
        </p:nvSpPr>
        <p:spPr>
          <a:xfrm>
            <a:off x="179989" y="2644170"/>
            <a:ext cx="5111646" cy="1569660"/>
          </a:xfrm>
          <a:prstGeom prst="rect">
            <a:avLst/>
          </a:prstGeom>
          <a:noFill/>
        </p:spPr>
        <p:txBody>
          <a:bodyPr wrap="square" rtlCol="0">
            <a:spAutoFit/>
          </a:bodyPr>
          <a:lstStyle/>
          <a:p>
            <a:r>
              <a:rPr lang="es-MX" sz="3200" b="1" dirty="0">
                <a:latin typeface="Times New Roman" panose="02020603050405020304" pitchFamily="18" charset="0"/>
                <a:cs typeface="Times New Roman" panose="02020603050405020304" pitchFamily="18" charset="0"/>
              </a:rPr>
              <a:t>¿Qué tipo de estudio responde mejor a mi pregunta?</a:t>
            </a:r>
            <a:endParaRPr lang="es-MX" sz="3200" dirty="0"/>
          </a:p>
        </p:txBody>
      </p:sp>
    </p:spTree>
    <p:extLst>
      <p:ext uri="{BB962C8B-B14F-4D97-AF65-F5344CB8AC3E}">
        <p14:creationId xmlns:p14="http://schemas.microsoft.com/office/powerpoint/2010/main" val="1537753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5" name="Picture 1"/>
          <p:cNvPicPr>
            <a:picLocks noChangeAspect="1" noChangeArrowheads="1"/>
          </p:cNvPicPr>
          <p:nvPr/>
        </p:nvPicPr>
        <p:blipFill>
          <a:blip r:embed="rId3"/>
          <a:srcRect l="15469" t="45833" r="55937" b="5000"/>
          <a:stretch>
            <a:fillRect/>
          </a:stretch>
        </p:blipFill>
        <p:spPr bwMode="auto">
          <a:xfrm>
            <a:off x="5101525" y="0"/>
            <a:ext cx="7090475" cy="6858000"/>
          </a:xfrm>
          <a:prstGeom prst="rect">
            <a:avLst/>
          </a:prstGeom>
          <a:noFill/>
          <a:ln w="9525">
            <a:noFill/>
            <a:miter lim="800000"/>
            <a:headEnd/>
            <a:tailEnd/>
          </a:ln>
          <a:effectLst/>
        </p:spPr>
      </p:pic>
      <p:sp>
        <p:nvSpPr>
          <p:cNvPr id="16" name="TextBox 14"/>
          <p:cNvSpPr txBox="1"/>
          <p:nvPr/>
        </p:nvSpPr>
        <p:spPr>
          <a:xfrm>
            <a:off x="0" y="6581001"/>
            <a:ext cx="12192000" cy="276999"/>
          </a:xfrm>
          <a:prstGeom prst="rect">
            <a:avLst/>
          </a:prstGeom>
          <a:noFill/>
        </p:spPr>
        <p:txBody>
          <a:bodyPr wrap="square" rtlCol="0">
            <a:spAutoFit/>
          </a:bodyPr>
          <a:lstStyle/>
          <a:p>
            <a:r>
              <a:rPr lang="en-US" sz="1200" dirty="0"/>
              <a:t>Murad MH, </a:t>
            </a:r>
            <a:r>
              <a:rPr lang="en-US" sz="1200" dirty="0" err="1"/>
              <a:t>Asi</a:t>
            </a:r>
            <a:r>
              <a:rPr lang="en-US" sz="1200" dirty="0"/>
              <a:t> N, </a:t>
            </a:r>
            <a:r>
              <a:rPr lang="en-US" sz="1200" dirty="0" err="1"/>
              <a:t>Alsawas</a:t>
            </a:r>
            <a:r>
              <a:rPr lang="en-US" sz="1200" dirty="0"/>
              <a:t> M, </a:t>
            </a:r>
            <a:r>
              <a:rPr lang="en-US" sz="1200" dirty="0" err="1"/>
              <a:t>Alahdab</a:t>
            </a:r>
            <a:r>
              <a:rPr lang="en-US" sz="1200" dirty="0"/>
              <a:t> F. New evidence pyramid. </a:t>
            </a:r>
            <a:r>
              <a:rPr lang="es-MX" sz="1200" dirty="0" err="1"/>
              <a:t>Evid</a:t>
            </a:r>
            <a:r>
              <a:rPr lang="es-MX" sz="1200" dirty="0"/>
              <a:t> </a:t>
            </a:r>
            <a:r>
              <a:rPr lang="es-MX" sz="1200" dirty="0" err="1"/>
              <a:t>Based</a:t>
            </a:r>
            <a:r>
              <a:rPr lang="es-MX" sz="1200" dirty="0"/>
              <a:t> </a:t>
            </a:r>
            <a:r>
              <a:rPr lang="es-MX" sz="1200" dirty="0" err="1"/>
              <a:t>Med</a:t>
            </a:r>
            <a:r>
              <a:rPr lang="es-MX" sz="1200" dirty="0"/>
              <a:t>. 2016 Aug;21(4):125-7.</a:t>
            </a:r>
          </a:p>
        </p:txBody>
      </p:sp>
      <p:sp>
        <p:nvSpPr>
          <p:cNvPr id="6" name="Rectángulo 5"/>
          <p:cNvSpPr/>
          <p:nvPr/>
        </p:nvSpPr>
        <p:spPr>
          <a:xfrm>
            <a:off x="113026" y="118561"/>
            <a:ext cx="5125724" cy="1754326"/>
          </a:xfrm>
          <a:prstGeom prst="rect">
            <a:avLst/>
          </a:prstGeom>
        </p:spPr>
        <p:txBody>
          <a:bodyPr wrap="square">
            <a:spAutoFit/>
          </a:bodyPr>
          <a:lstStyle/>
          <a:p>
            <a:r>
              <a:rPr lang="es-MX" sz="5400" b="1" dirty="0">
                <a:latin typeface="Times New Roman" panose="02020603050405020304" pitchFamily="18" charset="0"/>
                <a:cs typeface="Times New Roman" panose="02020603050405020304" pitchFamily="18" charset="0"/>
              </a:rPr>
              <a:t>Pirámide de la evidencia</a:t>
            </a:r>
          </a:p>
        </p:txBody>
      </p:sp>
      <p:sp>
        <p:nvSpPr>
          <p:cNvPr id="9" name="CuadroTexto 8"/>
          <p:cNvSpPr txBox="1"/>
          <p:nvPr/>
        </p:nvSpPr>
        <p:spPr>
          <a:xfrm>
            <a:off x="184879" y="3054246"/>
            <a:ext cx="5111646" cy="1569660"/>
          </a:xfrm>
          <a:prstGeom prst="rect">
            <a:avLst/>
          </a:prstGeom>
          <a:noFill/>
        </p:spPr>
        <p:txBody>
          <a:bodyPr wrap="square" rtlCol="0">
            <a:spAutoFit/>
          </a:bodyPr>
          <a:lstStyle/>
          <a:p>
            <a:r>
              <a:rPr lang="es-MX" sz="3200" b="1" dirty="0">
                <a:latin typeface="Times New Roman" panose="02020603050405020304" pitchFamily="18" charset="0"/>
                <a:cs typeface="Times New Roman" panose="02020603050405020304" pitchFamily="18" charset="0"/>
              </a:rPr>
              <a:t>¿Qué tipo de estudio responde mejor a mi pregunta?</a:t>
            </a:r>
            <a:endParaRPr lang="es-MX" sz="3200" dirty="0"/>
          </a:p>
        </p:txBody>
      </p:sp>
    </p:spTree>
    <p:extLst>
      <p:ext uri="{BB962C8B-B14F-4D97-AF65-F5344CB8AC3E}">
        <p14:creationId xmlns:p14="http://schemas.microsoft.com/office/powerpoint/2010/main" val="3255939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5" name="Picture 1"/>
          <p:cNvPicPr>
            <a:picLocks noChangeAspect="1" noChangeArrowheads="1"/>
          </p:cNvPicPr>
          <p:nvPr/>
        </p:nvPicPr>
        <p:blipFill>
          <a:blip r:embed="rId3"/>
          <a:srcRect l="15469" t="45833" r="55937" b="5000"/>
          <a:stretch>
            <a:fillRect/>
          </a:stretch>
        </p:blipFill>
        <p:spPr bwMode="auto">
          <a:xfrm>
            <a:off x="5101525" y="0"/>
            <a:ext cx="7090475" cy="6858000"/>
          </a:xfrm>
          <a:prstGeom prst="rect">
            <a:avLst/>
          </a:prstGeom>
          <a:noFill/>
          <a:ln w="9525">
            <a:noFill/>
            <a:miter lim="800000"/>
            <a:headEnd/>
            <a:tailEnd/>
          </a:ln>
          <a:effectLst/>
        </p:spPr>
      </p:pic>
      <p:sp>
        <p:nvSpPr>
          <p:cNvPr id="16" name="TextBox 14"/>
          <p:cNvSpPr txBox="1"/>
          <p:nvPr/>
        </p:nvSpPr>
        <p:spPr>
          <a:xfrm>
            <a:off x="0" y="6581001"/>
            <a:ext cx="12192000" cy="276999"/>
          </a:xfrm>
          <a:prstGeom prst="rect">
            <a:avLst/>
          </a:prstGeom>
          <a:noFill/>
        </p:spPr>
        <p:txBody>
          <a:bodyPr wrap="square" rtlCol="0">
            <a:spAutoFit/>
          </a:bodyPr>
          <a:lstStyle/>
          <a:p>
            <a:r>
              <a:rPr lang="en-US" sz="1200" dirty="0"/>
              <a:t>Murad MH, </a:t>
            </a:r>
            <a:r>
              <a:rPr lang="en-US" sz="1200" dirty="0" err="1"/>
              <a:t>Asi</a:t>
            </a:r>
            <a:r>
              <a:rPr lang="en-US" sz="1200" dirty="0"/>
              <a:t> N, </a:t>
            </a:r>
            <a:r>
              <a:rPr lang="en-US" sz="1200" dirty="0" err="1"/>
              <a:t>Alsawas</a:t>
            </a:r>
            <a:r>
              <a:rPr lang="en-US" sz="1200" dirty="0"/>
              <a:t> M, </a:t>
            </a:r>
            <a:r>
              <a:rPr lang="en-US" sz="1200" dirty="0" err="1"/>
              <a:t>Alahdab</a:t>
            </a:r>
            <a:r>
              <a:rPr lang="en-US" sz="1200" dirty="0"/>
              <a:t> F. New evidence pyramid. </a:t>
            </a:r>
            <a:r>
              <a:rPr lang="es-MX" sz="1200" dirty="0" err="1"/>
              <a:t>Evid</a:t>
            </a:r>
            <a:r>
              <a:rPr lang="es-MX" sz="1200" dirty="0"/>
              <a:t> </a:t>
            </a:r>
            <a:r>
              <a:rPr lang="es-MX" sz="1200" dirty="0" err="1"/>
              <a:t>Based</a:t>
            </a:r>
            <a:r>
              <a:rPr lang="es-MX" sz="1200" dirty="0"/>
              <a:t> </a:t>
            </a:r>
            <a:r>
              <a:rPr lang="es-MX" sz="1200" dirty="0" err="1"/>
              <a:t>Med</a:t>
            </a:r>
            <a:r>
              <a:rPr lang="es-MX" sz="1200" dirty="0"/>
              <a:t>. 2016 Aug;21(4):125-7.</a:t>
            </a:r>
          </a:p>
        </p:txBody>
      </p:sp>
      <p:sp>
        <p:nvSpPr>
          <p:cNvPr id="2" name="Flecha derecha 1"/>
          <p:cNvSpPr/>
          <p:nvPr/>
        </p:nvSpPr>
        <p:spPr>
          <a:xfrm>
            <a:off x="6504039" y="957827"/>
            <a:ext cx="442452" cy="36519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lecha derecha 8"/>
          <p:cNvSpPr/>
          <p:nvPr/>
        </p:nvSpPr>
        <p:spPr>
          <a:xfrm rot="10800000">
            <a:off x="7579017" y="1323024"/>
            <a:ext cx="442452" cy="36519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p:cNvSpPr/>
          <p:nvPr/>
        </p:nvSpPr>
        <p:spPr>
          <a:xfrm>
            <a:off x="113026" y="118561"/>
            <a:ext cx="5125724" cy="1754326"/>
          </a:xfrm>
          <a:prstGeom prst="rect">
            <a:avLst/>
          </a:prstGeom>
        </p:spPr>
        <p:txBody>
          <a:bodyPr wrap="square">
            <a:spAutoFit/>
          </a:bodyPr>
          <a:lstStyle/>
          <a:p>
            <a:r>
              <a:rPr lang="es-MX" sz="5400" b="1" dirty="0">
                <a:latin typeface="Times New Roman" panose="02020603050405020304" pitchFamily="18" charset="0"/>
                <a:cs typeface="Times New Roman" panose="02020603050405020304" pitchFamily="18" charset="0"/>
              </a:rPr>
              <a:t>Pirámide de la evidencia</a:t>
            </a:r>
          </a:p>
        </p:txBody>
      </p:sp>
      <p:sp>
        <p:nvSpPr>
          <p:cNvPr id="11" name="CuadroTexto 10"/>
          <p:cNvSpPr txBox="1"/>
          <p:nvPr/>
        </p:nvSpPr>
        <p:spPr>
          <a:xfrm>
            <a:off x="184879" y="3054246"/>
            <a:ext cx="5111646" cy="1569660"/>
          </a:xfrm>
          <a:prstGeom prst="rect">
            <a:avLst/>
          </a:prstGeom>
          <a:noFill/>
        </p:spPr>
        <p:txBody>
          <a:bodyPr wrap="square" rtlCol="0">
            <a:spAutoFit/>
          </a:bodyPr>
          <a:lstStyle/>
          <a:p>
            <a:r>
              <a:rPr lang="es-MX" sz="3200" b="1" dirty="0">
                <a:latin typeface="Times New Roman" panose="02020603050405020304" pitchFamily="18" charset="0"/>
                <a:cs typeface="Times New Roman" panose="02020603050405020304" pitchFamily="18" charset="0"/>
              </a:rPr>
              <a:t>¿Qué tipo de estudio responde mejor a mi pregunta?</a:t>
            </a:r>
            <a:endParaRPr lang="es-MX" sz="3200" dirty="0"/>
          </a:p>
        </p:txBody>
      </p:sp>
    </p:spTree>
    <p:extLst>
      <p:ext uri="{BB962C8B-B14F-4D97-AF65-F5344CB8AC3E}">
        <p14:creationId xmlns:p14="http://schemas.microsoft.com/office/powerpoint/2010/main" val="2916612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853522"/>
            <a:ext cx="9210024" cy="4445678"/>
          </a:xfrm>
        </p:spPr>
        <p:txBody>
          <a:bodyPr>
            <a:noAutofit/>
          </a:bodyPr>
          <a:lstStyle/>
          <a:p>
            <a:pPr marL="0" indent="0">
              <a:buNone/>
            </a:pPr>
            <a:r>
              <a:rPr lang="es-MX" sz="3600" dirty="0">
                <a:solidFill>
                  <a:schemeClr val="bg1">
                    <a:lumMod val="50000"/>
                  </a:schemeClr>
                </a:solidFill>
              </a:rPr>
              <a:t>1. Definiendo nuestra pregunta</a:t>
            </a:r>
          </a:p>
          <a:p>
            <a:pPr marL="514350" indent="-514350">
              <a:buFont typeface="+mj-lt"/>
              <a:buAutoNum type="arabicPeriod"/>
            </a:pPr>
            <a:endParaRPr lang="es-MX" sz="3600" dirty="0">
              <a:solidFill>
                <a:schemeClr val="bg1">
                  <a:lumMod val="50000"/>
                </a:schemeClr>
              </a:solidFill>
            </a:endParaRPr>
          </a:p>
          <a:p>
            <a:pPr marL="0" indent="0">
              <a:buNone/>
            </a:pPr>
            <a:r>
              <a:rPr lang="es-MX" sz="3600" dirty="0">
                <a:solidFill>
                  <a:schemeClr val="bg1">
                    <a:lumMod val="50000"/>
                  </a:schemeClr>
                </a:solidFill>
              </a:rPr>
              <a:t>2. ¿Qué tipo de estudio responde la pregunta?</a:t>
            </a:r>
          </a:p>
          <a:p>
            <a:pPr marL="514350" indent="-514350">
              <a:buFont typeface="+mj-lt"/>
              <a:buAutoNum type="arabicPeriod"/>
            </a:pPr>
            <a:endParaRPr lang="es-MX" sz="3600" dirty="0">
              <a:solidFill>
                <a:schemeClr val="bg1">
                  <a:lumMod val="75000"/>
                </a:schemeClr>
              </a:solidFill>
            </a:endParaRPr>
          </a:p>
          <a:p>
            <a:pPr marL="0" indent="0">
              <a:buNone/>
            </a:pPr>
            <a:r>
              <a:rPr lang="es-MX" sz="3600" dirty="0">
                <a:solidFill>
                  <a:schemeClr val="bg1"/>
                </a:solidFill>
              </a:rPr>
              <a:t>3. </a:t>
            </a:r>
            <a:r>
              <a:rPr lang="es-MX" sz="3600" b="1" dirty="0">
                <a:solidFill>
                  <a:schemeClr val="bg1"/>
                </a:solidFill>
              </a:rPr>
              <a:t>¿Dónde puedo encontrar la respuesta?</a:t>
            </a:r>
          </a:p>
          <a:p>
            <a:pPr marL="514350" indent="-514350">
              <a:buFont typeface="+mj-lt"/>
              <a:buAutoNum type="arabicPeriod"/>
            </a:pPr>
            <a:endParaRPr lang="es-MX" sz="3600" dirty="0">
              <a:solidFill>
                <a:schemeClr val="bg1">
                  <a:lumMod val="75000"/>
                </a:schemeClr>
              </a:solidFill>
            </a:endParaRPr>
          </a:p>
          <a:p>
            <a:pPr marL="0" indent="0">
              <a:buNone/>
            </a:pPr>
            <a:r>
              <a:rPr lang="es-MX" sz="3600" dirty="0">
                <a:solidFill>
                  <a:schemeClr val="bg1">
                    <a:lumMod val="50000"/>
                  </a:schemeClr>
                </a:solidFill>
              </a:rPr>
              <a:t>4. ¿Cómo encuentro la respuesta?</a:t>
            </a:r>
          </a:p>
        </p:txBody>
      </p:sp>
      <p:sp>
        <p:nvSpPr>
          <p:cNvPr id="12" name="CuadroTexto 11"/>
          <p:cNvSpPr txBox="1"/>
          <p:nvPr/>
        </p:nvSpPr>
        <p:spPr>
          <a:xfrm>
            <a:off x="247589" y="154825"/>
            <a:ext cx="10075450" cy="830997"/>
          </a:xfrm>
          <a:prstGeom prst="rect">
            <a:avLst/>
          </a:prstGeom>
          <a:noFill/>
        </p:spPr>
        <p:txBody>
          <a:bodyPr wrap="non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¿Cómo encontrar la mejor evidencia?</a:t>
            </a:r>
          </a:p>
        </p:txBody>
      </p:sp>
    </p:spTree>
    <p:extLst>
      <p:ext uri="{BB962C8B-B14F-4D97-AF65-F5344CB8AC3E}">
        <p14:creationId xmlns:p14="http://schemas.microsoft.com/office/powerpoint/2010/main" val="29029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076" name="Picture 4" descr="https://image.freepik.com/iconos-gratis/antiguo-mexico-forma-piramidal_318-59262.jpg"/>
          <p:cNvPicPr>
            <a:picLocks noChangeAspect="1" noChangeArrowheads="1"/>
          </p:cNvPicPr>
          <p:nvPr/>
        </p:nvPicPr>
        <p:blipFill rotWithShape="1">
          <a:blip r:embed="rId3">
            <a:extLst>
              <a:ext uri="{28A0092B-C50C-407E-A947-70E740481C1C}">
                <a14:useLocalDpi xmlns:a14="http://schemas.microsoft.com/office/drawing/2010/main" val="0"/>
              </a:ext>
            </a:extLst>
          </a:blip>
          <a:srcRect b="6181"/>
          <a:stretch/>
        </p:blipFill>
        <p:spPr bwMode="auto">
          <a:xfrm>
            <a:off x="5124450" y="423864"/>
            <a:ext cx="6858000" cy="643413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68226" y="978664"/>
            <a:ext cx="5703546" cy="5324535"/>
          </a:xfrm>
          <a:prstGeom prst="rect">
            <a:avLst/>
          </a:prstGeom>
          <a:noFill/>
        </p:spPr>
        <p:txBody>
          <a:bodyPr wrap="square" rtlCol="0">
            <a:spAutoFit/>
          </a:bodyPr>
          <a:lstStyle/>
          <a:p>
            <a:r>
              <a:rPr lang="es-MX" sz="4800" b="1" dirty="0"/>
              <a:t>G</a:t>
            </a:r>
            <a:r>
              <a:rPr lang="es-MX" sz="4000" dirty="0"/>
              <a:t>uías de práctica clínica</a:t>
            </a:r>
          </a:p>
          <a:p>
            <a:r>
              <a:rPr lang="es-MX" sz="2800" dirty="0">
                <a:latin typeface="Times New Roman" panose="02020603050405020304" pitchFamily="18" charset="0"/>
                <a:cs typeface="Times New Roman" panose="02020603050405020304" pitchFamily="18" charset="0"/>
              </a:rPr>
              <a:t>Sumarios y guías</a:t>
            </a:r>
          </a:p>
          <a:p>
            <a:endParaRPr lang="es-MX" sz="2800" b="1" dirty="0">
              <a:latin typeface="Times New Roman" panose="02020603050405020304" pitchFamily="18" charset="0"/>
              <a:cs typeface="Times New Roman" panose="02020603050405020304" pitchFamily="18" charset="0"/>
            </a:endParaRPr>
          </a:p>
          <a:p>
            <a:endParaRPr lang="es-MX" sz="2800" b="1" dirty="0">
              <a:latin typeface="Times New Roman" panose="02020603050405020304" pitchFamily="18" charset="0"/>
              <a:cs typeface="Times New Roman" panose="02020603050405020304" pitchFamily="18" charset="0"/>
            </a:endParaRPr>
          </a:p>
          <a:p>
            <a:r>
              <a:rPr lang="es-MX" sz="4800" b="1" dirty="0"/>
              <a:t>R</a:t>
            </a:r>
            <a:r>
              <a:rPr lang="es-MX" sz="4000" dirty="0"/>
              <a:t>evisiones sistemáticas</a:t>
            </a:r>
          </a:p>
          <a:p>
            <a:r>
              <a:rPr lang="es-MX" sz="2800" dirty="0">
                <a:latin typeface="Times New Roman" panose="02020603050405020304" pitchFamily="18" charset="0"/>
                <a:cs typeface="Times New Roman" panose="02020603050405020304" pitchFamily="18" charset="0"/>
              </a:rPr>
              <a:t>Investigación evaluada</a:t>
            </a:r>
          </a:p>
          <a:p>
            <a:endParaRPr lang="es-MX" sz="2800" b="1" dirty="0">
              <a:latin typeface="Times New Roman" panose="02020603050405020304" pitchFamily="18" charset="0"/>
              <a:cs typeface="Times New Roman" panose="02020603050405020304" pitchFamily="18" charset="0"/>
            </a:endParaRPr>
          </a:p>
          <a:p>
            <a:endParaRPr lang="es-MX" sz="2800" b="1" dirty="0">
              <a:latin typeface="Times New Roman" panose="02020603050405020304" pitchFamily="18" charset="0"/>
              <a:cs typeface="Times New Roman" panose="02020603050405020304" pitchFamily="18" charset="0"/>
            </a:endParaRPr>
          </a:p>
          <a:p>
            <a:r>
              <a:rPr lang="es-MX" sz="4800" b="1" dirty="0"/>
              <a:t>E</a:t>
            </a:r>
            <a:r>
              <a:rPr lang="es-MX" sz="4000" dirty="0"/>
              <a:t>studios primarios</a:t>
            </a:r>
          </a:p>
          <a:p>
            <a:r>
              <a:rPr lang="es-MX" sz="2800" dirty="0">
                <a:latin typeface="Times New Roman" panose="02020603050405020304" pitchFamily="18" charset="0"/>
                <a:cs typeface="Times New Roman" panose="02020603050405020304" pitchFamily="18" charset="0"/>
              </a:rPr>
              <a:t>Investigación no evaluada</a:t>
            </a:r>
          </a:p>
        </p:txBody>
      </p:sp>
    </p:spTree>
    <p:extLst>
      <p:ext uri="{BB962C8B-B14F-4D97-AF65-F5344CB8AC3E}">
        <p14:creationId xmlns:p14="http://schemas.microsoft.com/office/powerpoint/2010/main" val="592328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0" y="1497462"/>
            <a:ext cx="12192001" cy="5726029"/>
          </a:xfrm>
          <a:prstGeom prst="rect">
            <a:avLst/>
          </a:prstGeom>
        </p:spPr>
      </p:pic>
      <p:pic>
        <p:nvPicPr>
          <p:cNvPr id="4" name="Picture 3"/>
          <p:cNvPicPr>
            <a:picLocks noChangeAspect="1"/>
          </p:cNvPicPr>
          <p:nvPr/>
        </p:nvPicPr>
        <p:blipFill rotWithShape="1">
          <a:blip r:embed="rId3"/>
          <a:srcRect b="31507"/>
          <a:stretch/>
        </p:blipFill>
        <p:spPr>
          <a:xfrm>
            <a:off x="0" y="0"/>
            <a:ext cx="12192001" cy="3623429"/>
          </a:xfrm>
          <a:prstGeom prst="rect">
            <a:avLst/>
          </a:prstGeom>
        </p:spPr>
      </p:pic>
      <p:sp>
        <p:nvSpPr>
          <p:cNvPr id="6" name="Rectangle 5"/>
          <p:cNvSpPr/>
          <p:nvPr/>
        </p:nvSpPr>
        <p:spPr>
          <a:xfrm>
            <a:off x="2458995" y="1027905"/>
            <a:ext cx="6685005" cy="14434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58995" y="3623429"/>
            <a:ext cx="6536724" cy="7019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989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9351"/>
            <a:ext cx="7298601" cy="27966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yna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174" y="159657"/>
            <a:ext cx="8708570" cy="2452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
          <p:cNvSpPr txBox="1"/>
          <p:nvPr/>
        </p:nvSpPr>
        <p:spPr>
          <a:xfrm>
            <a:off x="6144986" y="5595382"/>
            <a:ext cx="5524500" cy="830997"/>
          </a:xfrm>
          <a:prstGeom prst="rect">
            <a:avLst/>
          </a:prstGeom>
          <a:noFill/>
        </p:spPr>
        <p:txBody>
          <a:bodyPr wrap="square" rtlCol="0">
            <a:spAutoFit/>
          </a:bodyPr>
          <a:lstStyle/>
          <a:p>
            <a:r>
              <a:rPr lang="es-MX" sz="4800" dirty="0">
                <a:latin typeface="Times New Roman" panose="02020603050405020304" pitchFamily="18" charset="0"/>
                <a:cs typeface="Times New Roman" panose="02020603050405020304" pitchFamily="18" charset="0"/>
              </a:rPr>
              <a:t>Entre otros…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5005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347537" y="3966156"/>
            <a:ext cx="9745579" cy="2584067"/>
          </a:xfrm>
        </p:spPr>
        <p:txBody>
          <a:bodyPr>
            <a:noAutofit/>
          </a:bodyPr>
          <a:lstStyle/>
          <a:p>
            <a:pPr marL="0" indent="0" algn="just">
              <a:buNone/>
            </a:pPr>
            <a:r>
              <a:rPr lang="es-MX" sz="3200" dirty="0"/>
              <a:t>Practicar la </a:t>
            </a:r>
            <a:r>
              <a:rPr lang="es-MX" sz="3600" b="1" dirty="0">
                <a:solidFill>
                  <a:srgbClr val="FF0000"/>
                </a:solidFill>
              </a:rPr>
              <a:t>MBE</a:t>
            </a:r>
            <a:r>
              <a:rPr lang="es-MX" sz="3200" dirty="0"/>
              <a:t> significa integrar la competencia clínica individual con la mejor evidencia externa disponible a partir de la</a:t>
            </a:r>
            <a:r>
              <a:rPr lang="es-MX" sz="3600" b="1" dirty="0">
                <a:solidFill>
                  <a:srgbClr val="DD8019"/>
                </a:solidFill>
              </a:rPr>
              <a:t> investigación sistemática</a:t>
            </a:r>
            <a:r>
              <a:rPr lang="es-MX" sz="3200" dirty="0"/>
              <a:t>. Siempre tomando en cuenta las preferencias de los pacientes.</a:t>
            </a:r>
            <a:endParaRPr lang="es-MX" sz="1800" u="sng" dirty="0"/>
          </a:p>
        </p:txBody>
      </p:sp>
      <p:sp>
        <p:nvSpPr>
          <p:cNvPr id="6" name="5 Elipse"/>
          <p:cNvSpPr/>
          <p:nvPr/>
        </p:nvSpPr>
        <p:spPr>
          <a:xfrm>
            <a:off x="3935760" y="404664"/>
            <a:ext cx="2232248" cy="22322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8 Elipse"/>
          <p:cNvSpPr/>
          <p:nvPr/>
        </p:nvSpPr>
        <p:spPr>
          <a:xfrm>
            <a:off x="4799856" y="1700808"/>
            <a:ext cx="2232248" cy="21602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9 Elipse"/>
          <p:cNvSpPr/>
          <p:nvPr/>
        </p:nvSpPr>
        <p:spPr>
          <a:xfrm>
            <a:off x="5807968" y="404664"/>
            <a:ext cx="2232248" cy="22322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10 CuadroTexto"/>
          <p:cNvSpPr txBox="1"/>
          <p:nvPr/>
        </p:nvSpPr>
        <p:spPr>
          <a:xfrm>
            <a:off x="3935760" y="1268761"/>
            <a:ext cx="2016224" cy="461665"/>
          </a:xfrm>
          <a:prstGeom prst="rect">
            <a:avLst/>
          </a:prstGeom>
          <a:noFill/>
        </p:spPr>
        <p:txBody>
          <a:bodyPr wrap="square" rtlCol="0">
            <a:spAutoFit/>
          </a:bodyPr>
          <a:lstStyle/>
          <a:p>
            <a:pPr algn="ctr"/>
            <a:r>
              <a:rPr lang="es-MX" sz="2400" dirty="0"/>
              <a:t>Evidencia</a:t>
            </a:r>
          </a:p>
        </p:txBody>
      </p:sp>
      <p:sp>
        <p:nvSpPr>
          <p:cNvPr id="12" name="11 CuadroTexto"/>
          <p:cNvSpPr txBox="1"/>
          <p:nvPr/>
        </p:nvSpPr>
        <p:spPr>
          <a:xfrm>
            <a:off x="6168008" y="1268761"/>
            <a:ext cx="2016224" cy="461665"/>
          </a:xfrm>
          <a:prstGeom prst="rect">
            <a:avLst/>
          </a:prstGeom>
          <a:noFill/>
        </p:spPr>
        <p:txBody>
          <a:bodyPr wrap="square" rtlCol="0">
            <a:spAutoFit/>
          </a:bodyPr>
          <a:lstStyle/>
          <a:p>
            <a:pPr algn="ctr"/>
            <a:r>
              <a:rPr lang="es-MX" sz="2400" dirty="0"/>
              <a:t>Experiencia</a:t>
            </a:r>
          </a:p>
        </p:txBody>
      </p:sp>
      <p:sp>
        <p:nvSpPr>
          <p:cNvPr id="13" name="12 CuadroTexto"/>
          <p:cNvSpPr txBox="1"/>
          <p:nvPr/>
        </p:nvSpPr>
        <p:spPr>
          <a:xfrm>
            <a:off x="4943872" y="2598004"/>
            <a:ext cx="2016224" cy="830997"/>
          </a:xfrm>
          <a:prstGeom prst="rect">
            <a:avLst/>
          </a:prstGeom>
          <a:noFill/>
        </p:spPr>
        <p:txBody>
          <a:bodyPr wrap="square" rtlCol="0">
            <a:spAutoFit/>
          </a:bodyPr>
          <a:lstStyle/>
          <a:p>
            <a:pPr algn="ctr"/>
            <a:r>
              <a:rPr lang="es-MX" sz="2400" dirty="0"/>
              <a:t>Valores y preferencias</a:t>
            </a:r>
          </a:p>
        </p:txBody>
      </p:sp>
      <p:sp>
        <p:nvSpPr>
          <p:cNvPr id="14" name="13 Forma libre"/>
          <p:cNvSpPr/>
          <p:nvPr/>
        </p:nvSpPr>
        <p:spPr>
          <a:xfrm>
            <a:off x="5847807" y="1747340"/>
            <a:ext cx="263093" cy="313508"/>
          </a:xfrm>
          <a:custGeom>
            <a:avLst/>
            <a:gdLst>
              <a:gd name="connsiteX0" fmla="*/ 0 w 263093"/>
              <a:gd name="connsiteY0" fmla="*/ 13063 h 313508"/>
              <a:gd name="connsiteX1" fmla="*/ 0 w 263093"/>
              <a:gd name="connsiteY1" fmla="*/ 13063 h 313508"/>
              <a:gd name="connsiteX2" fmla="*/ 143691 w 263093"/>
              <a:gd name="connsiteY2" fmla="*/ 0 h 313508"/>
              <a:gd name="connsiteX3" fmla="*/ 261257 w 263093"/>
              <a:gd name="connsiteY3" fmla="*/ 39188 h 313508"/>
              <a:gd name="connsiteX4" fmla="*/ 261257 w 263093"/>
              <a:gd name="connsiteY4" fmla="*/ 26126 h 313508"/>
              <a:gd name="connsiteX5" fmla="*/ 143691 w 263093"/>
              <a:gd name="connsiteY5" fmla="*/ 313508 h 313508"/>
              <a:gd name="connsiteX6" fmla="*/ 0 w 263093"/>
              <a:gd name="connsiteY6" fmla="*/ 13063 h 31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093" h="313508">
                <a:moveTo>
                  <a:pt x="0" y="13063"/>
                </a:moveTo>
                <a:lnTo>
                  <a:pt x="0" y="13063"/>
                </a:lnTo>
                <a:cubicBezTo>
                  <a:pt x="47897" y="8709"/>
                  <a:pt x="95596" y="0"/>
                  <a:pt x="143691" y="0"/>
                </a:cubicBezTo>
                <a:cubicBezTo>
                  <a:pt x="293907" y="0"/>
                  <a:pt x="166627" y="7645"/>
                  <a:pt x="261257" y="39188"/>
                </a:cubicBezTo>
                <a:cubicBezTo>
                  <a:pt x="265388" y="40565"/>
                  <a:pt x="261257" y="30480"/>
                  <a:pt x="261257" y="26126"/>
                </a:cubicBezTo>
                <a:lnTo>
                  <a:pt x="143691" y="313508"/>
                </a:lnTo>
                <a:lnTo>
                  <a:pt x="0" y="13063"/>
                </a:lnTo>
                <a:close/>
              </a:path>
            </a:pathLst>
          </a:cu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14 Rectángulo"/>
          <p:cNvSpPr/>
          <p:nvPr/>
        </p:nvSpPr>
        <p:spPr>
          <a:xfrm>
            <a:off x="14900" y="6550223"/>
            <a:ext cx="12192000" cy="307777"/>
          </a:xfrm>
          <a:prstGeom prst="rect">
            <a:avLst/>
          </a:prstGeom>
        </p:spPr>
        <p:txBody>
          <a:bodyPr wrap="square">
            <a:spAutoFit/>
          </a:bodyPr>
          <a:lstStyle/>
          <a:p>
            <a:pPr algn="r"/>
            <a:r>
              <a:rPr lang="en-US" sz="1400" dirty="0" err="1"/>
              <a:t>Sackett</a:t>
            </a:r>
            <a:r>
              <a:rPr lang="en-US" sz="1400" dirty="0"/>
              <a:t> David L, Rosenberg William M C, Gray J A Muir, Haynes R Brian, Richardson W Scott. Evidence based medicine: what it is and what it isn´t </a:t>
            </a:r>
            <a:r>
              <a:rPr lang="en-US" sz="1400" i="1" dirty="0"/>
              <a:t>BMJ </a:t>
            </a:r>
            <a:r>
              <a:rPr lang="en-US" sz="1400" dirty="0"/>
              <a:t>1996; 312 : 71</a:t>
            </a:r>
            <a:endParaRPr lang="es-MX" dirty="0"/>
          </a:p>
        </p:txBody>
      </p:sp>
    </p:spTree>
    <p:extLst>
      <p:ext uri="{BB962C8B-B14F-4D97-AF65-F5344CB8AC3E}">
        <p14:creationId xmlns:p14="http://schemas.microsoft.com/office/powerpoint/2010/main" val="4082085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66057" y="860006"/>
            <a:ext cx="11320274" cy="923330"/>
          </a:xfrm>
          <a:prstGeom prst="rect">
            <a:avLst/>
          </a:prstGeom>
          <a:noFill/>
        </p:spPr>
        <p:txBody>
          <a:bodyPr wrap="square" lIns="91440" tIns="45720" rIns="91440" bIns="45720">
            <a:spAutoFit/>
          </a:bodyPr>
          <a:lstStyle/>
          <a:p>
            <a:pPr algn="ctr"/>
            <a:r>
              <a:rPr lang="es-MX" sz="5400" b="0" cap="none" spc="0" dirty="0">
                <a:ln w="0"/>
                <a:solidFill>
                  <a:schemeClr val="tx1"/>
                </a:solidFill>
              </a:rPr>
              <a:t>¿Cuál es mejor </a:t>
            </a:r>
            <a:r>
              <a:rPr lang="es-MX" sz="5400" dirty="0" err="1">
                <a:ln w="0"/>
                <a:solidFill>
                  <a:schemeClr val="accent6">
                    <a:lumMod val="75000"/>
                  </a:schemeClr>
                </a:solidFill>
              </a:rPr>
              <a:t>UpToDate</a:t>
            </a:r>
            <a:r>
              <a:rPr lang="es-MX" sz="5400" dirty="0">
                <a:ln w="0"/>
                <a:solidFill>
                  <a:srgbClr val="00B050"/>
                </a:solidFill>
              </a:rPr>
              <a:t> </a:t>
            </a:r>
            <a:r>
              <a:rPr lang="es-MX" sz="5400" dirty="0">
                <a:ln w="0"/>
              </a:rPr>
              <a:t>o </a:t>
            </a:r>
            <a:r>
              <a:rPr lang="es-MX" sz="5400" dirty="0" err="1">
                <a:ln w="0"/>
                <a:solidFill>
                  <a:schemeClr val="accent1">
                    <a:lumMod val="75000"/>
                  </a:schemeClr>
                </a:solidFill>
              </a:rPr>
              <a:t>DynaMed</a:t>
            </a:r>
            <a:r>
              <a:rPr lang="es-MX" sz="5400" b="0" cap="none" spc="0" dirty="0">
                <a:ln w="0"/>
                <a:solidFill>
                  <a:schemeClr val="tx1"/>
                </a:solidFill>
              </a:rPr>
              <a:t>?</a:t>
            </a:r>
            <a:endParaRPr lang="en-US" sz="5400" b="0" cap="none" spc="0" dirty="0">
              <a:ln w="0"/>
              <a:solidFill>
                <a:schemeClr val="tx1"/>
              </a:solidFill>
            </a:endParaRPr>
          </a:p>
        </p:txBody>
      </p:sp>
      <p:pic>
        <p:nvPicPr>
          <p:cNvPr id="32770" name="Picture 2" descr="https://jurisconsultocuba.files.wordpress.com/2011/05/mono-pensand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70047"/>
            <a:ext cx="6531429" cy="458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56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396335"/>
            <a:ext cx="12192000" cy="461665"/>
          </a:xfrm>
          <a:prstGeom prst="rect">
            <a:avLst/>
          </a:prstGeom>
        </p:spPr>
        <p:txBody>
          <a:bodyPr wrap="square">
            <a:spAutoFit/>
          </a:bodyPr>
          <a:lstStyle/>
          <a:p>
            <a:r>
              <a:rPr lang="en-US" sz="1200" dirty="0" err="1">
                <a:solidFill>
                  <a:srgbClr val="222222"/>
                </a:solidFill>
              </a:rPr>
              <a:t>Prorok</a:t>
            </a:r>
            <a:r>
              <a:rPr lang="en-US" sz="1200" dirty="0">
                <a:solidFill>
                  <a:srgbClr val="222222"/>
                </a:solidFill>
              </a:rPr>
              <a:t>, Jeanette C., et al. "The quality, breadth, and timeliness of content updating vary substantially for 10 online medical texts: an analytic survey." </a:t>
            </a:r>
            <a:r>
              <a:rPr lang="en-US" sz="1200" i="1" dirty="0">
                <a:solidFill>
                  <a:srgbClr val="222222"/>
                </a:solidFill>
              </a:rPr>
              <a:t>Journal of clinical epidemiology</a:t>
            </a:r>
            <a:r>
              <a:rPr lang="en-US" sz="1200" dirty="0">
                <a:solidFill>
                  <a:srgbClr val="222222"/>
                </a:solidFill>
              </a:rPr>
              <a:t> 65.12 (2012): 1289-1295.</a:t>
            </a:r>
            <a:endParaRPr lang="en-US" sz="1200" dirty="0"/>
          </a:p>
        </p:txBody>
      </p:sp>
      <p:pic>
        <p:nvPicPr>
          <p:cNvPr id="7" name="Picture 6"/>
          <p:cNvPicPr>
            <a:picLocks noChangeAspect="1"/>
          </p:cNvPicPr>
          <p:nvPr/>
        </p:nvPicPr>
        <p:blipFill>
          <a:blip r:embed="rId3"/>
          <a:stretch>
            <a:fillRect/>
          </a:stretch>
        </p:blipFill>
        <p:spPr>
          <a:xfrm>
            <a:off x="1702494" y="537028"/>
            <a:ext cx="8787012" cy="4789714"/>
          </a:xfrm>
          <a:prstGeom prst="rect">
            <a:avLst/>
          </a:prstGeom>
        </p:spPr>
      </p:pic>
      <p:sp>
        <p:nvSpPr>
          <p:cNvPr id="4" name="CuadroTexto 3"/>
          <p:cNvSpPr txBox="1"/>
          <p:nvPr/>
        </p:nvSpPr>
        <p:spPr>
          <a:xfrm>
            <a:off x="9366978" y="537028"/>
            <a:ext cx="851195" cy="369332"/>
          </a:xfrm>
          <a:prstGeom prst="rect">
            <a:avLst/>
          </a:prstGeom>
          <a:solidFill>
            <a:schemeClr val="accent2">
              <a:lumMod val="20000"/>
              <a:lumOff val="80000"/>
            </a:schemeClr>
          </a:solidFill>
        </p:spPr>
        <p:txBody>
          <a:bodyPr wrap="none" rtlCol="0">
            <a:spAutoFit/>
          </a:bodyPr>
          <a:lstStyle/>
          <a:p>
            <a:r>
              <a:rPr lang="en-US" dirty="0" err="1">
                <a:solidFill>
                  <a:srgbClr val="FF0000"/>
                </a:solidFill>
              </a:rPr>
              <a:t>calidad</a:t>
            </a:r>
            <a:endParaRPr lang="en-US" dirty="0">
              <a:solidFill>
                <a:srgbClr val="FF0000"/>
              </a:solidFill>
            </a:endParaRPr>
          </a:p>
        </p:txBody>
      </p:sp>
      <p:sp>
        <p:nvSpPr>
          <p:cNvPr id="5" name="CuadroTexto 4"/>
          <p:cNvSpPr txBox="1"/>
          <p:nvPr/>
        </p:nvSpPr>
        <p:spPr>
          <a:xfrm>
            <a:off x="7587340" y="167696"/>
            <a:ext cx="1102738" cy="369332"/>
          </a:xfrm>
          <a:prstGeom prst="rect">
            <a:avLst/>
          </a:prstGeom>
          <a:solidFill>
            <a:schemeClr val="accent2">
              <a:lumMod val="20000"/>
              <a:lumOff val="80000"/>
            </a:schemeClr>
          </a:solidFill>
        </p:spPr>
        <p:txBody>
          <a:bodyPr wrap="none" rtlCol="0">
            <a:spAutoFit/>
          </a:bodyPr>
          <a:lstStyle/>
          <a:p>
            <a:r>
              <a:rPr lang="en-US" dirty="0" err="1">
                <a:solidFill>
                  <a:srgbClr val="FF0000"/>
                </a:solidFill>
              </a:rPr>
              <a:t>extención</a:t>
            </a:r>
            <a:endParaRPr lang="en-US" dirty="0">
              <a:solidFill>
                <a:srgbClr val="FF0000"/>
              </a:solidFill>
            </a:endParaRPr>
          </a:p>
        </p:txBody>
      </p:sp>
      <p:sp>
        <p:nvSpPr>
          <p:cNvPr id="8" name="CuadroTexto 7"/>
          <p:cNvSpPr txBox="1"/>
          <p:nvPr/>
        </p:nvSpPr>
        <p:spPr>
          <a:xfrm>
            <a:off x="5594783" y="167696"/>
            <a:ext cx="1400704" cy="369332"/>
          </a:xfrm>
          <a:prstGeom prst="rect">
            <a:avLst/>
          </a:prstGeom>
          <a:solidFill>
            <a:schemeClr val="accent2">
              <a:lumMod val="20000"/>
              <a:lumOff val="80000"/>
            </a:schemeClr>
          </a:solidFill>
        </p:spPr>
        <p:txBody>
          <a:bodyPr wrap="none" rtlCol="0">
            <a:spAutoFit/>
          </a:bodyPr>
          <a:lstStyle/>
          <a:p>
            <a:r>
              <a:rPr lang="en-US" dirty="0" err="1">
                <a:solidFill>
                  <a:srgbClr val="FF0000"/>
                </a:solidFill>
              </a:rPr>
              <a:t>actualización</a:t>
            </a:r>
            <a:endParaRPr lang="en-US" dirty="0">
              <a:solidFill>
                <a:srgbClr val="FF0000"/>
              </a:solidFill>
            </a:endParaRPr>
          </a:p>
        </p:txBody>
      </p:sp>
    </p:spTree>
    <p:extLst>
      <p:ext uri="{BB962C8B-B14F-4D97-AF65-F5344CB8AC3E}">
        <p14:creationId xmlns:p14="http://schemas.microsoft.com/office/powerpoint/2010/main" val="2511584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am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829" y="-2249"/>
            <a:ext cx="5254171" cy="68602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67657" y="725714"/>
            <a:ext cx="6531429" cy="3416320"/>
          </a:xfrm>
          <a:prstGeom prst="rect">
            <a:avLst/>
          </a:prstGeom>
          <a:noFill/>
        </p:spPr>
        <p:txBody>
          <a:bodyPr wrap="square" lIns="91440" tIns="45720" rIns="91440" bIns="45720">
            <a:spAutoFit/>
          </a:bodyPr>
          <a:lstStyle/>
          <a:p>
            <a:r>
              <a:rPr lang="es-MX" sz="5400" dirty="0">
                <a:ln w="0"/>
                <a:latin typeface="Cambria" panose="02040503050406030204" pitchFamily="18" charset="0"/>
              </a:rPr>
              <a:t>e</a:t>
            </a:r>
            <a:r>
              <a:rPr lang="es-MX" sz="5400" b="0" cap="none" spc="0" dirty="0">
                <a:ln w="0"/>
                <a:solidFill>
                  <a:schemeClr val="tx1"/>
                </a:solidFill>
                <a:latin typeface="Cambria" panose="02040503050406030204" pitchFamily="18" charset="0"/>
              </a:rPr>
              <a:t>ntonces… </a:t>
            </a:r>
          </a:p>
          <a:p>
            <a:endParaRPr lang="es-MX" sz="5400" b="0" cap="none" spc="0" dirty="0">
              <a:ln w="0"/>
              <a:solidFill>
                <a:schemeClr val="tx1"/>
              </a:solidFill>
              <a:latin typeface="Cambria" panose="02040503050406030204" pitchFamily="18" charset="0"/>
            </a:endParaRPr>
          </a:p>
          <a:p>
            <a:pPr algn="ctr"/>
            <a:r>
              <a:rPr lang="es-MX" sz="5400" b="0" cap="none" spc="0" dirty="0">
                <a:ln w="0"/>
                <a:solidFill>
                  <a:schemeClr val="tx1"/>
                </a:solidFill>
                <a:latin typeface="Cambria" panose="02040503050406030204" pitchFamily="18" charset="0"/>
              </a:rPr>
              <a:t>¿</a:t>
            </a:r>
            <a:r>
              <a:rPr lang="es-MX" sz="5400" dirty="0" err="1">
                <a:ln w="0"/>
                <a:solidFill>
                  <a:schemeClr val="accent6">
                    <a:lumMod val="75000"/>
                  </a:schemeClr>
                </a:solidFill>
                <a:latin typeface="Cambria" panose="02040503050406030204" pitchFamily="18" charset="0"/>
              </a:rPr>
              <a:t>UpToDate</a:t>
            </a:r>
            <a:r>
              <a:rPr lang="es-MX" sz="5400" dirty="0">
                <a:ln w="0"/>
                <a:solidFill>
                  <a:schemeClr val="accent6">
                    <a:lumMod val="75000"/>
                  </a:schemeClr>
                </a:solidFill>
                <a:latin typeface="Cambria" panose="02040503050406030204" pitchFamily="18" charset="0"/>
              </a:rPr>
              <a:t> </a:t>
            </a:r>
            <a:r>
              <a:rPr lang="es-MX" sz="5400" b="0" cap="none" spc="0" dirty="0">
                <a:ln w="0"/>
                <a:solidFill>
                  <a:schemeClr val="tx1"/>
                </a:solidFill>
                <a:latin typeface="Cambria" panose="02040503050406030204" pitchFamily="18" charset="0"/>
              </a:rPr>
              <a:t>no es tan bueno?</a:t>
            </a:r>
            <a:endParaRPr lang="en-US" sz="5400" b="0" cap="none" spc="0" dirty="0">
              <a:ln w="0"/>
              <a:solidFill>
                <a:schemeClr val="tx1"/>
              </a:solidFill>
              <a:latin typeface="Cambria" panose="02040503050406030204" pitchFamily="18" charset="0"/>
            </a:endParaRPr>
          </a:p>
        </p:txBody>
      </p:sp>
    </p:spTree>
    <p:extLst>
      <p:ext uri="{BB962C8B-B14F-4D97-AF65-F5344CB8AC3E}">
        <p14:creationId xmlns:p14="http://schemas.microsoft.com/office/powerpoint/2010/main" val="1602742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5171" y="455078"/>
            <a:ext cx="1868715" cy="5728008"/>
            <a:chOff x="888999" y="1600200"/>
            <a:chExt cx="1473201" cy="4031959"/>
          </a:xfrm>
        </p:grpSpPr>
        <p:sp>
          <p:nvSpPr>
            <p:cNvPr id="5" name="Isosceles Triangle 4"/>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6" name="Oval 5"/>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7" name="Rectangle 6"/>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8"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9" name="Straight Connector 8"/>
            <p:cNvCxnSpPr>
              <a:stCxn id="6" idx="0"/>
              <a:endCxn id="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7" idx="0"/>
              <a:endCxn id="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1"/>
              <a:endCxn id="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629346" y="551358"/>
            <a:ext cx="6732199" cy="1200329"/>
          </a:xfrm>
          <a:prstGeom prst="rect">
            <a:avLst/>
          </a:prstGeom>
        </p:spPr>
        <p:txBody>
          <a:bodyPr wrap="square">
            <a:spAutoFit/>
          </a:bodyPr>
          <a:lstStyle/>
          <a:p>
            <a:pPr algn="ctr"/>
            <a:r>
              <a:rPr lang="es-MX" sz="3600" dirty="0">
                <a:cs typeface="Courier New" panose="02070309020205020404" pitchFamily="49" charset="0"/>
              </a:rPr>
              <a:t>Pacientes que ingresan a un hospital</a:t>
            </a:r>
            <a:endParaRPr lang="en-US" sz="3600" dirty="0">
              <a:cs typeface="Courier New" panose="02070309020205020404" pitchFamily="49" charset="0"/>
            </a:endParaRPr>
          </a:p>
        </p:txBody>
      </p:sp>
      <p:sp>
        <p:nvSpPr>
          <p:cNvPr id="13" name="Rectangle 12"/>
          <p:cNvSpPr/>
          <p:nvPr/>
        </p:nvSpPr>
        <p:spPr>
          <a:xfrm>
            <a:off x="4770541" y="2295616"/>
            <a:ext cx="4449808" cy="1754326"/>
          </a:xfrm>
          <a:prstGeom prst="rect">
            <a:avLst/>
          </a:prstGeom>
        </p:spPr>
        <p:txBody>
          <a:bodyPr wrap="none">
            <a:spAutoFit/>
          </a:bodyPr>
          <a:lstStyle/>
          <a:p>
            <a:pPr algn="ctr"/>
            <a:r>
              <a:rPr lang="es-MX" sz="3600" dirty="0">
                <a:cs typeface="Courier New" panose="02070309020205020404" pitchFamily="49" charset="0"/>
              </a:rPr>
              <a:t>Hospital con </a:t>
            </a:r>
            <a:r>
              <a:rPr lang="es-MX" sz="3600" dirty="0" err="1">
                <a:solidFill>
                  <a:schemeClr val="accent6">
                    <a:lumMod val="75000"/>
                  </a:schemeClr>
                </a:solidFill>
                <a:cs typeface="Courier New" panose="02070309020205020404" pitchFamily="49" charset="0"/>
              </a:rPr>
              <a:t>UpToDate</a:t>
            </a:r>
            <a:endParaRPr lang="es-MX" sz="3600" dirty="0">
              <a:solidFill>
                <a:schemeClr val="accent6">
                  <a:lumMod val="75000"/>
                </a:schemeClr>
              </a:solidFill>
              <a:cs typeface="Courier New" panose="02070309020205020404" pitchFamily="49" charset="0"/>
            </a:endParaRPr>
          </a:p>
          <a:p>
            <a:pPr algn="ctr"/>
            <a:r>
              <a:rPr lang="es-MX" sz="3600" dirty="0">
                <a:cs typeface="Courier New" panose="02070309020205020404" pitchFamily="49" charset="0"/>
              </a:rPr>
              <a:t>Vs.</a:t>
            </a:r>
          </a:p>
          <a:p>
            <a:pPr algn="ctr"/>
            <a:r>
              <a:rPr lang="es-MX" sz="3600" dirty="0">
                <a:cs typeface="Courier New" panose="02070309020205020404" pitchFamily="49" charset="0"/>
              </a:rPr>
              <a:t>Hospital sin </a:t>
            </a:r>
            <a:r>
              <a:rPr lang="es-MX" sz="3600" dirty="0" err="1">
                <a:solidFill>
                  <a:schemeClr val="accent6">
                    <a:lumMod val="75000"/>
                  </a:schemeClr>
                </a:solidFill>
                <a:cs typeface="Courier New" panose="02070309020205020404" pitchFamily="49" charset="0"/>
              </a:rPr>
              <a:t>UpToDate</a:t>
            </a:r>
            <a:endParaRPr lang="en-US" sz="3600" dirty="0">
              <a:solidFill>
                <a:schemeClr val="accent6">
                  <a:lumMod val="75000"/>
                </a:schemeClr>
              </a:solidFill>
              <a:cs typeface="Courier New" panose="02070309020205020404" pitchFamily="49" charset="0"/>
            </a:endParaRPr>
          </a:p>
        </p:txBody>
      </p:sp>
      <p:sp>
        <p:nvSpPr>
          <p:cNvPr id="14" name="Rectangle 13"/>
          <p:cNvSpPr/>
          <p:nvPr/>
        </p:nvSpPr>
        <p:spPr>
          <a:xfrm>
            <a:off x="3945902" y="4982757"/>
            <a:ext cx="6415643" cy="646331"/>
          </a:xfrm>
          <a:prstGeom prst="rect">
            <a:avLst/>
          </a:prstGeom>
        </p:spPr>
        <p:txBody>
          <a:bodyPr wrap="square">
            <a:spAutoFit/>
          </a:bodyPr>
          <a:lstStyle/>
          <a:p>
            <a:pPr algn="ctr"/>
            <a:r>
              <a:rPr lang="es-MX" sz="3600" dirty="0">
                <a:cs typeface="Courier New" panose="02070309020205020404" pitchFamily="49" charset="0"/>
              </a:rPr>
              <a:t>Tiempo hospitalario</a:t>
            </a:r>
            <a:endParaRPr lang="en-US" sz="3600" dirty="0">
              <a:cs typeface="Courier New" panose="02070309020205020404" pitchFamily="49" charset="0"/>
            </a:endParaRPr>
          </a:p>
        </p:txBody>
      </p:sp>
    </p:spTree>
    <p:extLst>
      <p:ext uri="{BB962C8B-B14F-4D97-AF65-F5344CB8AC3E}">
        <p14:creationId xmlns:p14="http://schemas.microsoft.com/office/powerpoint/2010/main" val="2168644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2001" cy="3352800"/>
          </a:xfrm>
          <a:prstGeom prst="rect">
            <a:avLst/>
          </a:prstGeom>
        </p:spPr>
      </p:pic>
      <p:pic>
        <p:nvPicPr>
          <p:cNvPr id="5" name="Picture 4"/>
          <p:cNvPicPr>
            <a:picLocks noChangeAspect="1"/>
          </p:cNvPicPr>
          <p:nvPr/>
        </p:nvPicPr>
        <p:blipFill>
          <a:blip r:embed="rId3"/>
          <a:stretch>
            <a:fillRect/>
          </a:stretch>
        </p:blipFill>
        <p:spPr>
          <a:xfrm>
            <a:off x="2790050" y="3463617"/>
            <a:ext cx="6611898" cy="3191621"/>
          </a:xfrm>
          <a:prstGeom prst="rect">
            <a:avLst/>
          </a:prstGeom>
        </p:spPr>
      </p:pic>
      <p:sp>
        <p:nvSpPr>
          <p:cNvPr id="6" name="CuadroTexto 5"/>
          <p:cNvSpPr txBox="1"/>
          <p:nvPr/>
        </p:nvSpPr>
        <p:spPr>
          <a:xfrm>
            <a:off x="9873341" y="4704843"/>
            <a:ext cx="2318660" cy="646331"/>
          </a:xfrm>
          <a:prstGeom prst="rect">
            <a:avLst/>
          </a:prstGeom>
          <a:solidFill>
            <a:schemeClr val="accent2">
              <a:lumMod val="20000"/>
              <a:lumOff val="80000"/>
            </a:schemeClr>
          </a:solidFill>
        </p:spPr>
        <p:txBody>
          <a:bodyPr wrap="square" rtlCol="0">
            <a:spAutoFit/>
          </a:bodyPr>
          <a:lstStyle/>
          <a:p>
            <a:r>
              <a:rPr lang="en-US" dirty="0" err="1">
                <a:solidFill>
                  <a:srgbClr val="FF0000"/>
                </a:solidFill>
              </a:rPr>
              <a:t>disminuye</a:t>
            </a:r>
            <a:r>
              <a:rPr lang="en-US" dirty="0">
                <a:solidFill>
                  <a:srgbClr val="FF0000"/>
                </a:solidFill>
              </a:rPr>
              <a:t> </a:t>
            </a:r>
            <a:r>
              <a:rPr lang="en-US" dirty="0" err="1">
                <a:solidFill>
                  <a:srgbClr val="FF0000"/>
                </a:solidFill>
              </a:rPr>
              <a:t>en</a:t>
            </a:r>
            <a:r>
              <a:rPr lang="en-US" dirty="0">
                <a:solidFill>
                  <a:srgbClr val="FF0000"/>
                </a:solidFill>
              </a:rPr>
              <a:t> 0.1 </a:t>
            </a:r>
            <a:r>
              <a:rPr lang="en-US" dirty="0" err="1">
                <a:solidFill>
                  <a:srgbClr val="FF0000"/>
                </a:solidFill>
              </a:rPr>
              <a:t>días</a:t>
            </a:r>
            <a:r>
              <a:rPr lang="en-US" dirty="0">
                <a:solidFill>
                  <a:srgbClr val="FF0000"/>
                </a:solidFill>
              </a:rPr>
              <a:t> la estancia </a:t>
            </a:r>
            <a:r>
              <a:rPr lang="en-US" dirty="0" err="1">
                <a:solidFill>
                  <a:srgbClr val="FF0000"/>
                </a:solidFill>
              </a:rPr>
              <a:t>hospitalaria</a:t>
            </a:r>
            <a:endParaRPr lang="en-US" dirty="0">
              <a:solidFill>
                <a:srgbClr val="FF0000"/>
              </a:solidFill>
            </a:endParaRPr>
          </a:p>
        </p:txBody>
      </p:sp>
    </p:spTree>
    <p:extLst>
      <p:ext uri="{BB962C8B-B14F-4D97-AF65-F5344CB8AC3E}">
        <p14:creationId xmlns:p14="http://schemas.microsoft.com/office/powerpoint/2010/main" val="2427693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853522"/>
            <a:ext cx="9210024" cy="4445678"/>
          </a:xfrm>
        </p:spPr>
        <p:txBody>
          <a:bodyPr>
            <a:noAutofit/>
          </a:bodyPr>
          <a:lstStyle/>
          <a:p>
            <a:pPr marL="0" indent="0">
              <a:buNone/>
            </a:pPr>
            <a:r>
              <a:rPr lang="es-MX" sz="3600" dirty="0">
                <a:solidFill>
                  <a:schemeClr val="bg1">
                    <a:lumMod val="50000"/>
                  </a:schemeClr>
                </a:solidFill>
              </a:rPr>
              <a:t>1. Definiendo nuestra pregunta</a:t>
            </a:r>
          </a:p>
          <a:p>
            <a:pPr marL="514350" indent="-514350">
              <a:buFont typeface="+mj-lt"/>
              <a:buAutoNum type="arabicPeriod"/>
            </a:pPr>
            <a:endParaRPr lang="es-MX" sz="3600" dirty="0">
              <a:solidFill>
                <a:schemeClr val="bg1">
                  <a:lumMod val="50000"/>
                </a:schemeClr>
              </a:solidFill>
            </a:endParaRPr>
          </a:p>
          <a:p>
            <a:pPr marL="0" indent="0">
              <a:buNone/>
            </a:pPr>
            <a:r>
              <a:rPr lang="es-MX" sz="3600" dirty="0">
                <a:solidFill>
                  <a:schemeClr val="bg1">
                    <a:lumMod val="50000"/>
                  </a:schemeClr>
                </a:solidFill>
              </a:rPr>
              <a:t>2. ¿Qué tipo de estudio responde la pregunta?</a:t>
            </a:r>
          </a:p>
          <a:p>
            <a:pPr marL="514350" indent="-514350">
              <a:buFont typeface="+mj-lt"/>
              <a:buAutoNum type="arabicPeriod"/>
            </a:pPr>
            <a:endParaRPr lang="es-MX" sz="3600" dirty="0">
              <a:solidFill>
                <a:schemeClr val="bg1">
                  <a:lumMod val="50000"/>
                </a:schemeClr>
              </a:solidFill>
            </a:endParaRPr>
          </a:p>
          <a:p>
            <a:pPr marL="0" indent="0">
              <a:buNone/>
            </a:pPr>
            <a:r>
              <a:rPr lang="es-MX" sz="3600" dirty="0">
                <a:solidFill>
                  <a:schemeClr val="bg1">
                    <a:lumMod val="50000"/>
                  </a:schemeClr>
                </a:solidFill>
              </a:rPr>
              <a:t>3. ¿Dónde puedo encontrar la respuesta?</a:t>
            </a:r>
          </a:p>
          <a:p>
            <a:pPr marL="514350" indent="-514350">
              <a:buFont typeface="+mj-lt"/>
              <a:buAutoNum type="arabicPeriod"/>
            </a:pPr>
            <a:endParaRPr lang="es-MX" sz="3600" dirty="0">
              <a:solidFill>
                <a:schemeClr val="bg1">
                  <a:lumMod val="75000"/>
                </a:schemeClr>
              </a:solidFill>
            </a:endParaRPr>
          </a:p>
          <a:p>
            <a:pPr marL="0" indent="0">
              <a:buNone/>
            </a:pPr>
            <a:r>
              <a:rPr lang="es-MX" sz="3600" dirty="0">
                <a:solidFill>
                  <a:schemeClr val="bg1"/>
                </a:solidFill>
              </a:rPr>
              <a:t>4. </a:t>
            </a:r>
            <a:r>
              <a:rPr lang="es-MX" sz="3600" b="1" dirty="0">
                <a:solidFill>
                  <a:schemeClr val="bg1"/>
                </a:solidFill>
              </a:rPr>
              <a:t>¿Cómo encuentro la respuesta?</a:t>
            </a:r>
          </a:p>
        </p:txBody>
      </p:sp>
      <p:sp>
        <p:nvSpPr>
          <p:cNvPr id="12" name="CuadroTexto 11"/>
          <p:cNvSpPr txBox="1"/>
          <p:nvPr/>
        </p:nvSpPr>
        <p:spPr>
          <a:xfrm>
            <a:off x="247589" y="154825"/>
            <a:ext cx="10075450" cy="830997"/>
          </a:xfrm>
          <a:prstGeom prst="rect">
            <a:avLst/>
          </a:prstGeom>
          <a:noFill/>
        </p:spPr>
        <p:txBody>
          <a:bodyPr wrap="non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¿Cómo encontrar la mejor evidencia?</a:t>
            </a:r>
          </a:p>
        </p:txBody>
      </p:sp>
    </p:spTree>
    <p:extLst>
      <p:ext uri="{BB962C8B-B14F-4D97-AF65-F5344CB8AC3E}">
        <p14:creationId xmlns:p14="http://schemas.microsoft.com/office/powerpoint/2010/main" val="1677193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62828" t="31697" r="2702" b="30803"/>
          <a:stretch/>
        </p:blipFill>
        <p:spPr>
          <a:xfrm>
            <a:off x="6979859" y="75694"/>
            <a:ext cx="5212142" cy="3188011"/>
          </a:xfrm>
          <a:prstGeom prst="rect">
            <a:avLst/>
          </a:prstGeom>
        </p:spPr>
      </p:pic>
      <p:pic>
        <p:nvPicPr>
          <p:cNvPr id="4" name="Picture 2" descr="Resultado de imagen para pubmed med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672984" y="2191244"/>
            <a:ext cx="6379936" cy="226842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alltrials.net/wp-content/uploads/2014/04/Epistemonik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4668" y="3637151"/>
            <a:ext cx="8763071" cy="138218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1.bp.blogspot.com/-r0vLwyawoTw/U1XVIzY6igI/AAAAAAAAAJU/ha8kjLQTWeE/s1600/tri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668" y="1455633"/>
            <a:ext cx="3870325" cy="232219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ttp://plus.mcmaster.ca/ACCESSSS/Images/BannerTit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7918" y="135487"/>
            <a:ext cx="4354286" cy="123661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7"/>
          <a:stretch>
            <a:fillRect/>
          </a:stretch>
        </p:blipFill>
        <p:spPr>
          <a:xfrm>
            <a:off x="5084953" y="5160016"/>
            <a:ext cx="4762500" cy="1524000"/>
          </a:xfrm>
          <a:prstGeom prst="rect">
            <a:avLst/>
          </a:prstGeom>
        </p:spPr>
      </p:pic>
    </p:spTree>
    <p:extLst>
      <p:ext uri="{BB962C8B-B14F-4D97-AF65-F5344CB8AC3E}">
        <p14:creationId xmlns:p14="http://schemas.microsoft.com/office/powerpoint/2010/main" val="3817996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descr="Resultado de imagen para de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a:spLocks noGrp="1"/>
          </p:cNvSpPr>
          <p:nvPr>
            <p:ph idx="1"/>
          </p:nvPr>
        </p:nvSpPr>
        <p:spPr>
          <a:xfrm>
            <a:off x="361950" y="6096000"/>
            <a:ext cx="10344150" cy="762000"/>
          </a:xfrm>
        </p:spPr>
        <p:txBody>
          <a:bodyPr>
            <a:noAutofit/>
          </a:bodyPr>
          <a:lstStyle/>
          <a:p>
            <a:pPr marL="0" indent="0">
              <a:buNone/>
            </a:pPr>
            <a:r>
              <a:rPr lang="es-MX" sz="4100" dirty="0">
                <a:solidFill>
                  <a:schemeClr val="bg1"/>
                </a:solidFill>
              </a:rPr>
              <a:t>¿Cómo lo tratan? 	¿A quién lo derivan?</a:t>
            </a:r>
          </a:p>
        </p:txBody>
      </p:sp>
    </p:spTree>
    <p:extLst>
      <p:ext uri="{BB962C8B-B14F-4D97-AF65-F5344CB8AC3E}">
        <p14:creationId xmlns:p14="http://schemas.microsoft.com/office/powerpoint/2010/main" val="2466032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Shape 83"/>
        <p:cNvGrpSpPr/>
        <p:nvPr/>
      </p:nvGrpSpPr>
      <p:grpSpPr>
        <a:xfrm>
          <a:off x="0" y="0"/>
          <a:ext cx="0" cy="0"/>
          <a:chOff x="0" y="0"/>
          <a:chExt cx="0" cy="0"/>
        </a:xfrm>
      </p:grpSpPr>
      <p:pic>
        <p:nvPicPr>
          <p:cNvPr id="6" name="Imagen 5"/>
          <p:cNvPicPr>
            <a:picLocks noChangeAspect="1"/>
          </p:cNvPicPr>
          <p:nvPr/>
        </p:nvPicPr>
        <p:blipFill rotWithShape="1">
          <a:blip r:embed="rId3"/>
          <a:srcRect l="313" t="4700" r="2477" b="6367"/>
          <a:stretch/>
        </p:blipFill>
        <p:spPr>
          <a:xfrm>
            <a:off x="0" y="0"/>
            <a:ext cx="12192000" cy="6271025"/>
          </a:xfrm>
          <a:prstGeom prst="rect">
            <a:avLst/>
          </a:prstGeom>
        </p:spPr>
      </p:pic>
      <p:sp>
        <p:nvSpPr>
          <p:cNvPr id="7" name="Flecha derecha 6"/>
          <p:cNvSpPr/>
          <p:nvPr/>
        </p:nvSpPr>
        <p:spPr>
          <a:xfrm rot="10800000">
            <a:off x="8245350" y="1333500"/>
            <a:ext cx="540000" cy="540000"/>
          </a:xfrm>
          <a:prstGeom prst="right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2428547" y="1333500"/>
            <a:ext cx="1133803" cy="1593826"/>
          </a:xfrm>
          <a:prstGeom prst="rect">
            <a:avLst/>
          </a:prstGeom>
          <a:noFill/>
          <a:ln w="57150">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12745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69" t="4675" r="28594" b="24735"/>
          <a:stretch/>
        </p:blipFill>
        <p:spPr>
          <a:xfrm>
            <a:off x="0" y="0"/>
            <a:ext cx="12192000" cy="6858000"/>
          </a:xfrm>
          <a:prstGeom prst="rect">
            <a:avLst/>
          </a:prstGeom>
        </p:spPr>
      </p:pic>
      <p:sp>
        <p:nvSpPr>
          <p:cNvPr id="6" name="Flecha derecha 5"/>
          <p:cNvSpPr/>
          <p:nvPr/>
        </p:nvSpPr>
        <p:spPr>
          <a:xfrm rot="10800000">
            <a:off x="10706100" y="5715000"/>
            <a:ext cx="1203450" cy="540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Flecha derecha 4"/>
          <p:cNvSpPr/>
          <p:nvPr/>
        </p:nvSpPr>
        <p:spPr>
          <a:xfrm>
            <a:off x="8509818" y="6371303"/>
            <a:ext cx="513963" cy="364704"/>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Flecha derecha 6"/>
          <p:cNvSpPr/>
          <p:nvPr/>
        </p:nvSpPr>
        <p:spPr>
          <a:xfrm>
            <a:off x="8509817" y="4709651"/>
            <a:ext cx="513963" cy="364704"/>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55283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5171" y="455078"/>
            <a:ext cx="1868715" cy="5728008"/>
            <a:chOff x="888999" y="1600200"/>
            <a:chExt cx="1473201" cy="4031959"/>
          </a:xfrm>
        </p:grpSpPr>
        <p:sp>
          <p:nvSpPr>
            <p:cNvPr id="5" name="Isosceles Triangle 4"/>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6" name="Oval 5"/>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7" name="Rectangle 6"/>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8"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9" name="Straight Connector 8"/>
            <p:cNvCxnSpPr>
              <a:stCxn id="6" idx="0"/>
              <a:endCxn id="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7" idx="0"/>
              <a:endCxn id="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1"/>
              <a:endCxn id="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629346" y="551358"/>
            <a:ext cx="6732199" cy="1200329"/>
          </a:xfrm>
          <a:prstGeom prst="rect">
            <a:avLst/>
          </a:prstGeom>
        </p:spPr>
        <p:txBody>
          <a:bodyPr wrap="square">
            <a:spAutoFit/>
          </a:bodyPr>
          <a:lstStyle/>
          <a:p>
            <a:pPr algn="ctr"/>
            <a:r>
              <a:rPr lang="es-MX" sz="3600" dirty="0">
                <a:cs typeface="Courier New" panose="02070309020205020404" pitchFamily="49" charset="0"/>
              </a:rPr>
              <a:t>Pacientes que ingresan a un hospital</a:t>
            </a:r>
            <a:endParaRPr lang="en-US" sz="3600" dirty="0">
              <a:cs typeface="Courier New" panose="02070309020205020404" pitchFamily="49" charset="0"/>
            </a:endParaRPr>
          </a:p>
        </p:txBody>
      </p:sp>
      <p:sp>
        <p:nvSpPr>
          <p:cNvPr id="13" name="Rectangle 12"/>
          <p:cNvSpPr/>
          <p:nvPr/>
        </p:nvSpPr>
        <p:spPr>
          <a:xfrm>
            <a:off x="4648590" y="2295616"/>
            <a:ext cx="4693721" cy="1754326"/>
          </a:xfrm>
          <a:prstGeom prst="rect">
            <a:avLst/>
          </a:prstGeom>
        </p:spPr>
        <p:txBody>
          <a:bodyPr wrap="none">
            <a:spAutoFit/>
          </a:bodyPr>
          <a:lstStyle/>
          <a:p>
            <a:pPr algn="ctr"/>
            <a:r>
              <a:rPr lang="es-MX" sz="3600" dirty="0">
                <a:cs typeface="Courier New" panose="02070309020205020404" pitchFamily="49" charset="0"/>
              </a:rPr>
              <a:t>Práctica clínica con MBE</a:t>
            </a:r>
            <a:endParaRPr lang="es-MX" sz="3600" dirty="0">
              <a:solidFill>
                <a:schemeClr val="accent6">
                  <a:lumMod val="75000"/>
                </a:schemeClr>
              </a:solidFill>
              <a:cs typeface="Courier New" panose="02070309020205020404" pitchFamily="49" charset="0"/>
            </a:endParaRPr>
          </a:p>
          <a:p>
            <a:pPr algn="ctr"/>
            <a:r>
              <a:rPr lang="es-MX" sz="3600" dirty="0">
                <a:cs typeface="Courier New" panose="02070309020205020404" pitchFamily="49" charset="0"/>
              </a:rPr>
              <a:t>Vs.</a:t>
            </a:r>
          </a:p>
          <a:p>
            <a:pPr algn="ctr"/>
            <a:r>
              <a:rPr lang="es-MX" sz="3600" dirty="0">
                <a:cs typeface="Courier New" panose="02070309020205020404" pitchFamily="49" charset="0"/>
              </a:rPr>
              <a:t>Manejo estándar</a:t>
            </a:r>
            <a:endParaRPr lang="en-US" sz="3600" dirty="0">
              <a:solidFill>
                <a:schemeClr val="accent6">
                  <a:lumMod val="75000"/>
                </a:schemeClr>
              </a:solidFill>
              <a:cs typeface="Courier New" panose="02070309020205020404" pitchFamily="49" charset="0"/>
            </a:endParaRPr>
          </a:p>
        </p:txBody>
      </p:sp>
      <p:sp>
        <p:nvSpPr>
          <p:cNvPr id="14" name="Rectangle 13"/>
          <p:cNvSpPr/>
          <p:nvPr/>
        </p:nvSpPr>
        <p:spPr>
          <a:xfrm>
            <a:off x="3945902" y="4982757"/>
            <a:ext cx="6415643" cy="646331"/>
          </a:xfrm>
          <a:prstGeom prst="rect">
            <a:avLst/>
          </a:prstGeom>
        </p:spPr>
        <p:txBody>
          <a:bodyPr wrap="square">
            <a:spAutoFit/>
          </a:bodyPr>
          <a:lstStyle/>
          <a:p>
            <a:pPr algn="ctr"/>
            <a:r>
              <a:rPr lang="es-MX" sz="3600" dirty="0">
                <a:cs typeface="Courier New" panose="02070309020205020404" pitchFamily="49" charset="0"/>
              </a:rPr>
              <a:t>Mortalidad, Tiempo hospitalario</a:t>
            </a:r>
            <a:endParaRPr lang="en-US" sz="3600" dirty="0">
              <a:cs typeface="Courier New" panose="02070309020205020404" pitchFamily="49" charset="0"/>
            </a:endParaRPr>
          </a:p>
        </p:txBody>
      </p:sp>
    </p:spTree>
    <p:extLst>
      <p:ext uri="{BB962C8B-B14F-4D97-AF65-F5344CB8AC3E}">
        <p14:creationId xmlns:p14="http://schemas.microsoft.com/office/powerpoint/2010/main" val="4145931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936" t="8844" r="30782" b="11395"/>
          <a:stretch/>
        </p:blipFill>
        <p:spPr>
          <a:xfrm>
            <a:off x="-1" y="0"/>
            <a:ext cx="10442321" cy="6858000"/>
          </a:xfrm>
          <a:prstGeom prst="rect">
            <a:avLst/>
          </a:prstGeom>
        </p:spPr>
      </p:pic>
      <p:sp>
        <p:nvSpPr>
          <p:cNvPr id="5" name="Flecha derecha 4"/>
          <p:cNvSpPr/>
          <p:nvPr/>
        </p:nvSpPr>
        <p:spPr>
          <a:xfrm rot="10800000">
            <a:off x="8172450" y="5753100"/>
            <a:ext cx="1203450" cy="540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748282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5937" t="8845" r="30625" b="6948"/>
          <a:stretch/>
        </p:blipFill>
        <p:spPr>
          <a:xfrm>
            <a:off x="0" y="-1"/>
            <a:ext cx="9189269" cy="6858001"/>
          </a:xfrm>
          <a:prstGeom prst="rect">
            <a:avLst/>
          </a:prstGeom>
        </p:spPr>
      </p:pic>
      <p:sp>
        <p:nvSpPr>
          <p:cNvPr id="4" name="CuadroTexto 3"/>
          <p:cNvSpPr txBox="1"/>
          <p:nvPr/>
        </p:nvSpPr>
        <p:spPr>
          <a:xfrm>
            <a:off x="9189269" y="914400"/>
            <a:ext cx="3002731" cy="1569660"/>
          </a:xfrm>
          <a:prstGeom prst="rect">
            <a:avLst/>
          </a:prstGeom>
          <a:noFill/>
        </p:spPr>
        <p:txBody>
          <a:bodyPr wrap="square" rtlCol="0">
            <a:spAutoFit/>
          </a:bodyPr>
          <a:lstStyle/>
          <a:p>
            <a:r>
              <a:rPr lang="en-US" sz="2400" dirty="0"/>
              <a:t>¡OJO!</a:t>
            </a:r>
          </a:p>
          <a:p>
            <a:r>
              <a:rPr lang="en-US" sz="2400" dirty="0" err="1"/>
              <a:t>Encontrar</a:t>
            </a:r>
            <a:r>
              <a:rPr lang="en-US" sz="2400" dirty="0"/>
              <a:t> </a:t>
            </a:r>
            <a:r>
              <a:rPr lang="en-US" sz="2400" dirty="0" err="1"/>
              <a:t>resultado</a:t>
            </a:r>
            <a:r>
              <a:rPr lang="en-US" sz="2400" dirty="0"/>
              <a:t> no </a:t>
            </a:r>
            <a:r>
              <a:rPr lang="en-US" sz="2400" dirty="0" err="1"/>
              <a:t>implica</a:t>
            </a:r>
            <a:r>
              <a:rPr lang="en-US" sz="2400" dirty="0"/>
              <a:t> que sea </a:t>
            </a:r>
            <a:r>
              <a:rPr lang="en-US" sz="2400" dirty="0" err="1"/>
              <a:t>buena</a:t>
            </a:r>
            <a:r>
              <a:rPr lang="en-US" sz="2400" dirty="0"/>
              <a:t> </a:t>
            </a:r>
            <a:r>
              <a:rPr lang="en-US" sz="2400" dirty="0" err="1"/>
              <a:t>evidencia</a:t>
            </a:r>
            <a:endParaRPr lang="en-US" sz="2400" dirty="0"/>
          </a:p>
        </p:txBody>
      </p:sp>
      <p:sp>
        <p:nvSpPr>
          <p:cNvPr id="7" name="CuadroTexto 6"/>
          <p:cNvSpPr txBox="1"/>
          <p:nvPr/>
        </p:nvSpPr>
        <p:spPr>
          <a:xfrm>
            <a:off x="9189268" y="3398461"/>
            <a:ext cx="3002731" cy="2308324"/>
          </a:xfrm>
          <a:prstGeom prst="rect">
            <a:avLst/>
          </a:prstGeom>
          <a:noFill/>
        </p:spPr>
        <p:txBody>
          <a:bodyPr wrap="square" rtlCol="0">
            <a:spAutoFit/>
          </a:bodyPr>
          <a:lstStyle/>
          <a:p>
            <a:r>
              <a:rPr lang="en-US" sz="2400" dirty="0"/>
              <a:t>¡2do OJO!</a:t>
            </a:r>
          </a:p>
          <a:p>
            <a:r>
              <a:rPr lang="en-US" sz="2400" dirty="0" err="1"/>
              <a:t>Criticar</a:t>
            </a:r>
            <a:r>
              <a:rPr lang="en-US" sz="2400" dirty="0"/>
              <a:t> </a:t>
            </a:r>
            <a:r>
              <a:rPr lang="en-US" sz="2400" dirty="0" err="1"/>
              <a:t>intervenciones</a:t>
            </a:r>
            <a:r>
              <a:rPr lang="en-US" sz="2400" dirty="0"/>
              <a:t> </a:t>
            </a:r>
            <a:r>
              <a:rPr lang="en-US" sz="2400" dirty="0" err="1"/>
              <a:t>por</a:t>
            </a:r>
            <a:r>
              <a:rPr lang="en-US" sz="2400" dirty="0"/>
              <a:t> </a:t>
            </a:r>
            <a:r>
              <a:rPr lang="en-US" sz="2400" dirty="0" err="1"/>
              <a:t>plausibilidad</a:t>
            </a:r>
            <a:r>
              <a:rPr lang="en-US" sz="2400" dirty="0"/>
              <a:t> </a:t>
            </a:r>
            <a:r>
              <a:rPr lang="en-US" sz="2400" dirty="0" err="1"/>
              <a:t>teórica</a:t>
            </a:r>
            <a:r>
              <a:rPr lang="en-US" sz="2400" dirty="0"/>
              <a:t> </a:t>
            </a:r>
            <a:r>
              <a:rPr lang="en-US" sz="2400" dirty="0" err="1"/>
              <a:t>nos</a:t>
            </a:r>
            <a:r>
              <a:rPr lang="en-US" sz="2400" dirty="0"/>
              <a:t> </a:t>
            </a:r>
            <a:r>
              <a:rPr lang="en-US" sz="2400" dirty="0" err="1"/>
              <a:t>puede</a:t>
            </a:r>
            <a:r>
              <a:rPr lang="en-US" sz="2400" dirty="0"/>
              <a:t> </a:t>
            </a:r>
            <a:r>
              <a:rPr lang="en-US" sz="2400" dirty="0" err="1"/>
              <a:t>llevar</a:t>
            </a:r>
            <a:r>
              <a:rPr lang="en-US" sz="2400" dirty="0"/>
              <a:t> a </a:t>
            </a:r>
            <a:r>
              <a:rPr lang="en-US" sz="2400" dirty="0" err="1"/>
              <a:t>cometer</a:t>
            </a:r>
            <a:r>
              <a:rPr lang="en-US" sz="2400" dirty="0"/>
              <a:t> </a:t>
            </a:r>
            <a:r>
              <a:rPr lang="en-US" sz="2400" dirty="0" err="1"/>
              <a:t>errores</a:t>
            </a:r>
            <a:r>
              <a:rPr lang="en-US" sz="2400" dirty="0"/>
              <a:t>.</a:t>
            </a:r>
          </a:p>
        </p:txBody>
      </p:sp>
    </p:spTree>
    <p:extLst>
      <p:ext uri="{BB962C8B-B14F-4D97-AF65-F5344CB8AC3E}">
        <p14:creationId xmlns:p14="http://schemas.microsoft.com/office/powerpoint/2010/main" val="48043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Imagen 2"/>
          <p:cNvPicPr>
            <a:picLocks noChangeAspect="1"/>
          </p:cNvPicPr>
          <p:nvPr/>
        </p:nvPicPr>
        <p:blipFill rotWithShape="1">
          <a:blip r:embed="rId3"/>
          <a:srcRect t="4167" b="46615"/>
          <a:stretch/>
        </p:blipFill>
        <p:spPr>
          <a:xfrm>
            <a:off x="0" y="0"/>
            <a:ext cx="12192000" cy="3600450"/>
          </a:xfrm>
          <a:prstGeom prst="rect">
            <a:avLst/>
          </a:prstGeom>
        </p:spPr>
      </p:pic>
      <p:sp>
        <p:nvSpPr>
          <p:cNvPr id="12" name="Rectángulo 11"/>
          <p:cNvSpPr/>
          <p:nvPr/>
        </p:nvSpPr>
        <p:spPr>
          <a:xfrm>
            <a:off x="5048249" y="3232274"/>
            <a:ext cx="1238251" cy="291975"/>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Flecha derecha 12"/>
          <p:cNvSpPr/>
          <p:nvPr/>
        </p:nvSpPr>
        <p:spPr>
          <a:xfrm rot="10800000">
            <a:off x="6315075" y="3108261"/>
            <a:ext cx="540000" cy="540000"/>
          </a:xfrm>
          <a:prstGeom prst="right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93509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3"/>
        <p:cNvGrpSpPr/>
        <p:nvPr/>
      </p:nvGrpSpPr>
      <p:grpSpPr>
        <a:xfrm>
          <a:off x="0" y="0"/>
          <a:ext cx="0" cy="0"/>
          <a:chOff x="0" y="0"/>
          <a:chExt cx="0" cy="0"/>
        </a:xfrm>
      </p:grpSpPr>
      <p:pic>
        <p:nvPicPr>
          <p:cNvPr id="1030" name="Picture 6" descr="https://i.ytimg.com/vi/dmVDHL68XfA/hq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676"/>
            <a:ext cx="8695097" cy="652132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8695097" y="0"/>
            <a:ext cx="3496903" cy="2677656"/>
          </a:xfrm>
          <a:prstGeom prst="rect">
            <a:avLst/>
          </a:prstGeom>
          <a:noFill/>
        </p:spPr>
        <p:txBody>
          <a:bodyPr wrap="square" rtlCol="0">
            <a:spAutoFit/>
          </a:bodyPr>
          <a:lstStyle/>
          <a:p>
            <a:r>
              <a:rPr lang="es-MX" sz="2800" dirty="0">
                <a:solidFill>
                  <a:schemeClr val="bg1"/>
                </a:solidFill>
              </a:rPr>
              <a:t>Psicólogo pide empleo</a:t>
            </a:r>
          </a:p>
          <a:p>
            <a:endParaRPr lang="es-MX" sz="2800" dirty="0">
              <a:solidFill>
                <a:schemeClr val="bg1"/>
              </a:solidFill>
            </a:endParaRPr>
          </a:p>
          <a:p>
            <a:r>
              <a:rPr lang="es-MX" sz="2800" dirty="0">
                <a:solidFill>
                  <a:schemeClr val="bg1"/>
                </a:solidFill>
              </a:rPr>
              <a:t>Sabe de evidencia…</a:t>
            </a:r>
          </a:p>
          <a:p>
            <a:endParaRPr lang="es-MX" sz="2800" dirty="0">
              <a:solidFill>
                <a:schemeClr val="bg1"/>
              </a:solidFill>
            </a:endParaRPr>
          </a:p>
          <a:p>
            <a:r>
              <a:rPr lang="es-MX" sz="2800" dirty="0">
                <a:solidFill>
                  <a:schemeClr val="bg1"/>
                </a:solidFill>
              </a:rPr>
              <a:t>Jefe de departamento cirujano… </a:t>
            </a:r>
          </a:p>
        </p:txBody>
      </p:sp>
      <p:pic>
        <p:nvPicPr>
          <p:cNvPr id="4" name="Imagen 3"/>
          <p:cNvPicPr>
            <a:picLocks noChangeAspect="1"/>
          </p:cNvPicPr>
          <p:nvPr/>
        </p:nvPicPr>
        <p:blipFill rotWithShape="1">
          <a:blip r:embed="rId4"/>
          <a:srcRect l="42784"/>
          <a:stretch/>
        </p:blipFill>
        <p:spPr>
          <a:xfrm>
            <a:off x="8695097" y="3038168"/>
            <a:ext cx="3496903" cy="3819832"/>
          </a:xfrm>
          <a:prstGeom prst="rect">
            <a:avLst/>
          </a:prstGeom>
        </p:spPr>
      </p:pic>
    </p:spTree>
    <p:extLst>
      <p:ext uri="{BB962C8B-B14F-4D97-AF65-F5344CB8AC3E}">
        <p14:creationId xmlns:p14="http://schemas.microsoft.com/office/powerpoint/2010/main" val="2081849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4" name="Group 14"/>
          <p:cNvGrpSpPr/>
          <p:nvPr/>
        </p:nvGrpSpPr>
        <p:grpSpPr>
          <a:xfrm>
            <a:off x="764206" y="455078"/>
            <a:ext cx="1868715" cy="5728008"/>
            <a:chOff x="888999" y="1600200"/>
            <a:chExt cx="1473201" cy="4031959"/>
          </a:xfrm>
        </p:grpSpPr>
        <p:sp>
          <p:nvSpPr>
            <p:cNvPr id="5" name="Isosceles Triangle 15"/>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6" name="Oval 16"/>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7" name="Rectangle 17"/>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8"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9" name="Straight Connector 19"/>
            <p:cNvCxnSpPr>
              <a:stCxn id="6" idx="0"/>
              <a:endCxn id="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20"/>
            <p:cNvCxnSpPr>
              <a:stCxn id="7" idx="0"/>
              <a:endCxn id="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21"/>
            <p:cNvCxnSpPr>
              <a:stCxn id="7" idx="1"/>
              <a:endCxn id="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22"/>
          <p:cNvSpPr/>
          <p:nvPr/>
        </p:nvSpPr>
        <p:spPr>
          <a:xfrm>
            <a:off x="3629346" y="551358"/>
            <a:ext cx="6732199" cy="646331"/>
          </a:xfrm>
          <a:prstGeom prst="rect">
            <a:avLst/>
          </a:prstGeom>
        </p:spPr>
        <p:txBody>
          <a:bodyPr wrap="square">
            <a:spAutoFit/>
          </a:bodyPr>
          <a:lstStyle/>
          <a:p>
            <a:pPr algn="ctr"/>
            <a:r>
              <a:rPr lang="es-MX" sz="3600" dirty="0">
                <a:cs typeface="Courier New" panose="02070309020205020404" pitchFamily="49" charset="0"/>
              </a:rPr>
              <a:t>Pacientes </a:t>
            </a:r>
            <a:r>
              <a:rPr lang="es-MX" sz="3600" b="1" u="sng" dirty="0">
                <a:cs typeface="Courier New" panose="02070309020205020404" pitchFamily="49" charset="0"/>
              </a:rPr>
              <a:t>postquirúrgicos</a:t>
            </a:r>
            <a:endParaRPr lang="en-US" sz="3600" b="1" u="sng" dirty="0">
              <a:cs typeface="Courier New" panose="02070309020205020404" pitchFamily="49" charset="0"/>
            </a:endParaRPr>
          </a:p>
        </p:txBody>
      </p:sp>
      <p:sp>
        <p:nvSpPr>
          <p:cNvPr id="13" name="Rectangle 23"/>
          <p:cNvSpPr/>
          <p:nvPr/>
        </p:nvSpPr>
        <p:spPr>
          <a:xfrm>
            <a:off x="4351966" y="2295616"/>
            <a:ext cx="5286960" cy="1754326"/>
          </a:xfrm>
          <a:prstGeom prst="rect">
            <a:avLst/>
          </a:prstGeom>
        </p:spPr>
        <p:txBody>
          <a:bodyPr wrap="none">
            <a:spAutoFit/>
          </a:bodyPr>
          <a:lstStyle/>
          <a:p>
            <a:pPr algn="ctr"/>
            <a:r>
              <a:rPr lang="es-MX" sz="3600" b="1" u="sng" dirty="0">
                <a:cs typeface="Courier New" panose="02070309020205020404" pitchFamily="49" charset="0"/>
              </a:rPr>
              <a:t>Preparaciones psicológicas</a:t>
            </a:r>
          </a:p>
          <a:p>
            <a:pPr algn="ctr"/>
            <a:r>
              <a:rPr lang="es-MX" sz="3600" dirty="0">
                <a:cs typeface="Courier New" panose="02070309020205020404" pitchFamily="49" charset="0"/>
              </a:rPr>
              <a:t>Vs.</a:t>
            </a:r>
          </a:p>
          <a:p>
            <a:pPr algn="ctr"/>
            <a:r>
              <a:rPr lang="es-MX" sz="3600" dirty="0">
                <a:cs typeface="Courier New" panose="02070309020205020404" pitchFamily="49" charset="0"/>
              </a:rPr>
              <a:t>Sin preparación</a:t>
            </a:r>
            <a:endParaRPr lang="en-US" sz="3600" dirty="0">
              <a:cs typeface="Courier New" panose="02070309020205020404" pitchFamily="49" charset="0"/>
            </a:endParaRPr>
          </a:p>
        </p:txBody>
      </p:sp>
      <p:sp>
        <p:nvSpPr>
          <p:cNvPr id="14" name="Rectangle 25"/>
          <p:cNvSpPr/>
          <p:nvPr/>
        </p:nvSpPr>
        <p:spPr>
          <a:xfrm>
            <a:off x="3945902" y="4982757"/>
            <a:ext cx="6415643" cy="1200329"/>
          </a:xfrm>
          <a:prstGeom prst="rect">
            <a:avLst/>
          </a:prstGeom>
        </p:spPr>
        <p:txBody>
          <a:bodyPr wrap="square">
            <a:spAutoFit/>
          </a:bodyPr>
          <a:lstStyle/>
          <a:p>
            <a:pPr algn="ctr"/>
            <a:r>
              <a:rPr lang="es-MX" sz="3600" dirty="0">
                <a:cs typeface="Courier New" panose="02070309020205020404" pitchFamily="49" charset="0"/>
              </a:rPr>
              <a:t>Tiempo hospitalario, dolor, estado de afecto</a:t>
            </a:r>
            <a:endParaRPr lang="en-US" sz="3600" dirty="0">
              <a:cs typeface="Courier New" panose="02070309020205020404" pitchFamily="49" charset="0"/>
            </a:endParaRPr>
          </a:p>
        </p:txBody>
      </p:sp>
    </p:spTree>
    <p:extLst>
      <p:ext uri="{BB962C8B-B14F-4D97-AF65-F5344CB8AC3E}">
        <p14:creationId xmlns:p14="http://schemas.microsoft.com/office/powerpoint/2010/main" val="1833007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5" name="Imagen 4"/>
          <p:cNvPicPr>
            <a:picLocks noChangeAspect="1"/>
          </p:cNvPicPr>
          <p:nvPr/>
        </p:nvPicPr>
        <p:blipFill rotWithShape="1">
          <a:blip r:embed="rId3"/>
          <a:srcRect t="3907" b="37239"/>
          <a:stretch/>
        </p:blipFill>
        <p:spPr>
          <a:xfrm>
            <a:off x="0" y="0"/>
            <a:ext cx="12192000" cy="4305300"/>
          </a:xfrm>
          <a:prstGeom prst="rect">
            <a:avLst/>
          </a:prstGeom>
        </p:spPr>
      </p:pic>
      <p:sp>
        <p:nvSpPr>
          <p:cNvPr id="6" name="Flecha derecha 5"/>
          <p:cNvSpPr/>
          <p:nvPr/>
        </p:nvSpPr>
        <p:spPr>
          <a:xfrm>
            <a:off x="612525" y="2038350"/>
            <a:ext cx="540000" cy="540000"/>
          </a:xfrm>
          <a:prstGeom prst="right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1209675" y="2152650"/>
            <a:ext cx="7896226" cy="36195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50335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 name="Imagen 3"/>
          <p:cNvPicPr>
            <a:picLocks noChangeAspect="1"/>
          </p:cNvPicPr>
          <p:nvPr/>
        </p:nvPicPr>
        <p:blipFill rotWithShape="1">
          <a:blip r:embed="rId3"/>
          <a:srcRect t="3907" b="11979"/>
          <a:stretch/>
        </p:blipFill>
        <p:spPr>
          <a:xfrm>
            <a:off x="0" y="0"/>
            <a:ext cx="12192000" cy="6153150"/>
          </a:xfrm>
          <a:prstGeom prst="rect">
            <a:avLst/>
          </a:prstGeom>
        </p:spPr>
      </p:pic>
      <p:sp>
        <p:nvSpPr>
          <p:cNvPr id="6" name="Flecha derecha 5"/>
          <p:cNvSpPr/>
          <p:nvPr/>
        </p:nvSpPr>
        <p:spPr>
          <a:xfrm rot="5400000">
            <a:off x="2120775" y="1358775"/>
            <a:ext cx="540000" cy="540000"/>
          </a:xfrm>
          <a:prstGeom prst="right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2390775" y="2028825"/>
            <a:ext cx="1080000" cy="19050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3286125" y="3575175"/>
            <a:ext cx="1133475" cy="24435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2938462" y="3095625"/>
            <a:ext cx="1995488" cy="20955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00293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 name="Imagen 3"/>
          <p:cNvPicPr>
            <a:picLocks noChangeAspect="1"/>
          </p:cNvPicPr>
          <p:nvPr/>
        </p:nvPicPr>
        <p:blipFill rotWithShape="1">
          <a:blip r:embed="rId3"/>
          <a:srcRect t="3907" b="11979"/>
          <a:stretch/>
        </p:blipFill>
        <p:spPr>
          <a:xfrm>
            <a:off x="0" y="0"/>
            <a:ext cx="12192000" cy="6153150"/>
          </a:xfrm>
          <a:prstGeom prst="rect">
            <a:avLst/>
          </a:prstGeom>
        </p:spPr>
      </p:pic>
      <p:sp>
        <p:nvSpPr>
          <p:cNvPr id="6" name="Flecha derecha 5"/>
          <p:cNvSpPr/>
          <p:nvPr/>
        </p:nvSpPr>
        <p:spPr>
          <a:xfrm rot="5400000">
            <a:off x="2120775" y="1358775"/>
            <a:ext cx="540000" cy="540000"/>
          </a:xfrm>
          <a:prstGeom prst="right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2390775" y="2028825"/>
            <a:ext cx="1080000" cy="19050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3286125" y="3575175"/>
            <a:ext cx="1133475" cy="24435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2938462" y="3095625"/>
            <a:ext cx="1995488" cy="20955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p:cNvSpPr/>
          <p:nvPr/>
        </p:nvSpPr>
        <p:spPr>
          <a:xfrm>
            <a:off x="0" y="0"/>
            <a:ext cx="12192000" cy="685799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CuadroTexto 1"/>
          <p:cNvSpPr txBox="1"/>
          <p:nvPr/>
        </p:nvSpPr>
        <p:spPr>
          <a:xfrm>
            <a:off x="2390775" y="2551836"/>
            <a:ext cx="7646773" cy="1754326"/>
          </a:xfrm>
          <a:prstGeom prst="rect">
            <a:avLst/>
          </a:prstGeom>
          <a:noFill/>
        </p:spPr>
        <p:txBody>
          <a:bodyPr wrap="none" rtlCol="0">
            <a:spAutoFit/>
          </a:bodyPr>
          <a:lstStyle/>
          <a:p>
            <a:r>
              <a:rPr lang="es-MX" sz="3600" dirty="0"/>
              <a:t>Reducción </a:t>
            </a:r>
            <a:r>
              <a:rPr lang="es-MX" sz="3600" b="1" dirty="0"/>
              <a:t>dolor</a:t>
            </a:r>
          </a:p>
          <a:p>
            <a:r>
              <a:rPr lang="es-MX" sz="3600" dirty="0"/>
              <a:t>Reducción </a:t>
            </a:r>
            <a:r>
              <a:rPr lang="es-MX" sz="3600" b="1" dirty="0"/>
              <a:t>días de estancia hospitalaria</a:t>
            </a:r>
          </a:p>
          <a:p>
            <a:r>
              <a:rPr lang="es-MX" sz="3600" dirty="0"/>
              <a:t>Reducción </a:t>
            </a:r>
            <a:r>
              <a:rPr lang="es-MX" sz="3600" b="1" dirty="0"/>
              <a:t>afectos negativos</a:t>
            </a:r>
          </a:p>
        </p:txBody>
      </p:sp>
      <p:sp>
        <p:nvSpPr>
          <p:cNvPr id="13" name="Rectángulo 12"/>
          <p:cNvSpPr/>
          <p:nvPr/>
        </p:nvSpPr>
        <p:spPr>
          <a:xfrm>
            <a:off x="0" y="6439877"/>
            <a:ext cx="12192000" cy="430887"/>
          </a:xfrm>
          <a:prstGeom prst="rect">
            <a:avLst/>
          </a:prstGeom>
        </p:spPr>
        <p:txBody>
          <a:bodyPr wrap="square">
            <a:spAutoFit/>
          </a:bodyPr>
          <a:lstStyle/>
          <a:p>
            <a:r>
              <a:rPr lang="es-MX" sz="1100" dirty="0">
                <a:latin typeface="SourceSansPro-Regular"/>
              </a:rPr>
              <a:t>Powell R, Scott NW, </a:t>
            </a:r>
            <a:r>
              <a:rPr lang="es-MX" sz="1100" dirty="0" err="1">
                <a:latin typeface="SourceSansPro-Regular"/>
              </a:rPr>
              <a:t>Manyande</a:t>
            </a:r>
            <a:r>
              <a:rPr lang="es-MX" sz="1100" dirty="0">
                <a:latin typeface="SourceSansPro-Regular"/>
              </a:rPr>
              <a:t> A, Bruce J, </a:t>
            </a:r>
            <a:r>
              <a:rPr lang="es-MX" sz="1100" dirty="0" err="1">
                <a:latin typeface="SourceSansPro-Regular"/>
              </a:rPr>
              <a:t>Vögele</a:t>
            </a:r>
            <a:r>
              <a:rPr lang="es-MX" sz="1100" dirty="0">
                <a:latin typeface="SourceSansPro-Regular"/>
              </a:rPr>
              <a:t> C, </a:t>
            </a:r>
            <a:r>
              <a:rPr lang="es-MX" sz="1100" dirty="0" err="1">
                <a:latin typeface="SourceSansPro-Regular"/>
              </a:rPr>
              <a:t>Byrne</a:t>
            </a:r>
            <a:r>
              <a:rPr lang="es-MX" sz="1100" dirty="0">
                <a:latin typeface="SourceSansPro-Regular"/>
              </a:rPr>
              <a:t>-Davis LMT, </a:t>
            </a:r>
            <a:r>
              <a:rPr lang="es-MX" sz="1100" dirty="0" err="1">
                <a:latin typeface="SourceSansPro-Regular"/>
              </a:rPr>
              <a:t>Unsworth</a:t>
            </a:r>
            <a:r>
              <a:rPr lang="es-MX" sz="1100" dirty="0">
                <a:latin typeface="SourceSansPro-Regular"/>
              </a:rPr>
              <a:t> M, </a:t>
            </a:r>
            <a:r>
              <a:rPr lang="es-MX" sz="1100" dirty="0" err="1">
                <a:latin typeface="SourceSansPro-Regular"/>
              </a:rPr>
              <a:t>Osmer</a:t>
            </a:r>
            <a:r>
              <a:rPr lang="es-MX" sz="1100" dirty="0">
                <a:latin typeface="SourceSansPro-Regular"/>
              </a:rPr>
              <a:t> C, Johnston M. </a:t>
            </a:r>
            <a:r>
              <a:rPr lang="en-US" sz="1100" dirty="0">
                <a:latin typeface="SourceSansPro-Regular"/>
              </a:rPr>
              <a:t>Psychological preparation and postoperative outcomes for adults</a:t>
            </a:r>
            <a:r>
              <a:rPr lang="es-MX" sz="1100" dirty="0">
                <a:latin typeface="SourceSansPro-Regular"/>
              </a:rPr>
              <a:t> </a:t>
            </a:r>
            <a:r>
              <a:rPr lang="en-US" sz="1100" dirty="0">
                <a:latin typeface="SourceSansPro-Regular"/>
              </a:rPr>
              <a:t>undergoing surgery under general </a:t>
            </a:r>
            <a:r>
              <a:rPr lang="en-US" sz="1100" dirty="0" err="1">
                <a:latin typeface="SourceSansPro-Regular"/>
              </a:rPr>
              <a:t>anaesthesia</a:t>
            </a:r>
            <a:r>
              <a:rPr lang="en-US" sz="1100" dirty="0">
                <a:latin typeface="SourceSansPro-Regular"/>
              </a:rPr>
              <a:t>.</a:t>
            </a:r>
            <a:r>
              <a:rPr lang="es-MX" sz="1100" dirty="0">
                <a:latin typeface="SourceSansPro-Regular"/>
              </a:rPr>
              <a:t> </a:t>
            </a:r>
            <a:r>
              <a:rPr lang="en-US" sz="1100" dirty="0">
                <a:latin typeface="SourceSansPro-It"/>
              </a:rPr>
              <a:t>Cochrane Database of Systematic Reviews </a:t>
            </a:r>
            <a:r>
              <a:rPr lang="en-US" sz="1100" dirty="0">
                <a:latin typeface="SourceSansPro-Regular"/>
              </a:rPr>
              <a:t>2016, Issue 5. Art. No.: CD008646.</a:t>
            </a:r>
            <a:endParaRPr lang="es-MX" sz="1100" dirty="0"/>
          </a:p>
        </p:txBody>
      </p:sp>
    </p:spTree>
    <p:extLst>
      <p:ext uri="{BB962C8B-B14F-4D97-AF65-F5344CB8AC3E}">
        <p14:creationId xmlns:p14="http://schemas.microsoft.com/office/powerpoint/2010/main" val="3881373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6606" t="4117" r="9507" b="38939"/>
          <a:stretch/>
        </p:blipFill>
        <p:spPr>
          <a:xfrm>
            <a:off x="1" y="0"/>
            <a:ext cx="12191999" cy="4653065"/>
          </a:xfrm>
          <a:prstGeom prst="rect">
            <a:avLst/>
          </a:prstGeom>
        </p:spPr>
      </p:pic>
      <p:pic>
        <p:nvPicPr>
          <p:cNvPr id="2" name="Imagen 1"/>
          <p:cNvPicPr>
            <a:picLocks noChangeAspect="1"/>
          </p:cNvPicPr>
          <p:nvPr/>
        </p:nvPicPr>
        <p:blipFill rotWithShape="1">
          <a:blip r:embed="rId3"/>
          <a:srcRect l="39737" t="34275" r="43864" b="45685"/>
          <a:stretch/>
        </p:blipFill>
        <p:spPr>
          <a:xfrm>
            <a:off x="4628553" y="4653065"/>
            <a:ext cx="3209161" cy="2204935"/>
          </a:xfrm>
          <a:prstGeom prst="rect">
            <a:avLst/>
          </a:prstGeom>
        </p:spPr>
      </p:pic>
      <p:sp>
        <p:nvSpPr>
          <p:cNvPr id="5" name="Flecha derecha 4"/>
          <p:cNvSpPr/>
          <p:nvPr/>
        </p:nvSpPr>
        <p:spPr>
          <a:xfrm rot="10800000">
            <a:off x="7837714" y="5354286"/>
            <a:ext cx="540000" cy="540000"/>
          </a:xfrm>
          <a:prstGeom prst="right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CuadroTexto 2"/>
          <p:cNvSpPr txBox="1"/>
          <p:nvPr/>
        </p:nvSpPr>
        <p:spPr>
          <a:xfrm>
            <a:off x="8519885" y="5239565"/>
            <a:ext cx="3672115" cy="769441"/>
          </a:xfrm>
          <a:prstGeom prst="rect">
            <a:avLst/>
          </a:prstGeom>
          <a:noFill/>
        </p:spPr>
        <p:txBody>
          <a:bodyPr wrap="square" rtlCol="0">
            <a:spAutoFit/>
          </a:bodyPr>
          <a:lstStyle/>
          <a:p>
            <a:r>
              <a:rPr lang="es-MX" sz="2200" dirty="0">
                <a:solidFill>
                  <a:srgbClr val="FF0000"/>
                </a:solidFill>
              </a:rPr>
              <a:t>Búsquedas en recursos particulares</a:t>
            </a:r>
          </a:p>
        </p:txBody>
      </p:sp>
    </p:spTree>
    <p:extLst>
      <p:ext uri="{BB962C8B-B14F-4D97-AF65-F5344CB8AC3E}">
        <p14:creationId xmlns:p14="http://schemas.microsoft.com/office/powerpoint/2010/main" val="918055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 y="5280"/>
            <a:ext cx="12192000" cy="6852720"/>
          </a:xfrm>
          <a:prstGeom prst="rect">
            <a:avLst/>
          </a:prstGeom>
        </p:spPr>
      </p:pic>
      <p:sp>
        <p:nvSpPr>
          <p:cNvPr id="17" name="CuadroTexto 16"/>
          <p:cNvSpPr txBox="1"/>
          <p:nvPr/>
        </p:nvSpPr>
        <p:spPr>
          <a:xfrm>
            <a:off x="3176125" y="11032065"/>
            <a:ext cx="1650201" cy="1938992"/>
          </a:xfrm>
          <a:prstGeom prst="rect">
            <a:avLst/>
          </a:prstGeom>
          <a:noFill/>
        </p:spPr>
        <p:txBody>
          <a:bodyPr wrap="square" rtlCol="0">
            <a:spAutoFit/>
          </a:bodyPr>
          <a:lstStyle/>
          <a:p>
            <a:r>
              <a:rPr lang="es-MX" sz="4000" dirty="0">
                <a:solidFill>
                  <a:schemeClr val="bg1"/>
                </a:solidFill>
              </a:rPr>
              <a:t>Por ejemplo…</a:t>
            </a:r>
          </a:p>
        </p:txBody>
      </p:sp>
      <p:pic>
        <p:nvPicPr>
          <p:cNvPr id="18438" name="Picture 6" descr="Resultado de imagen para torta ahogada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962" y="2148091"/>
            <a:ext cx="3535626" cy="264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351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43000"/>
            <a:ext cx="12192000" cy="3731772"/>
          </a:xfrm>
          <a:prstGeom prst="rect">
            <a:avLst/>
          </a:prstGeom>
        </p:spPr>
      </p:pic>
      <p:sp>
        <p:nvSpPr>
          <p:cNvPr id="5" name="Rectangle 4"/>
          <p:cNvSpPr/>
          <p:nvPr/>
        </p:nvSpPr>
        <p:spPr>
          <a:xfrm>
            <a:off x="0" y="6334780"/>
            <a:ext cx="12192000" cy="523220"/>
          </a:xfrm>
          <a:prstGeom prst="rect">
            <a:avLst/>
          </a:prstGeom>
        </p:spPr>
        <p:txBody>
          <a:bodyPr wrap="square">
            <a:spAutoFit/>
          </a:bodyPr>
          <a:lstStyle/>
          <a:p>
            <a:r>
              <a:rPr lang="en-US" sz="1400" b="0" i="0" dirty="0" err="1">
                <a:effectLst/>
              </a:rPr>
              <a:t>Emparanza</a:t>
            </a:r>
            <a:r>
              <a:rPr lang="en-US" sz="1400" b="0" i="0" dirty="0">
                <a:effectLst/>
              </a:rPr>
              <a:t>, Jose I., Juan B. Cabello, and Amanda JE Burls. "Does evidence‐based practice improve patient outcomes? An analysis of a natural experiment in a Spanish hospital." </a:t>
            </a:r>
            <a:r>
              <a:rPr lang="en-US" sz="1400" b="0" i="1" dirty="0">
                <a:effectLst/>
              </a:rPr>
              <a:t>Journal of evaluation in clinical practice</a:t>
            </a:r>
            <a:r>
              <a:rPr lang="en-US" sz="1400" b="0" i="0" dirty="0">
                <a:effectLst/>
              </a:rPr>
              <a:t> 21.6 (2015): 1059-1065.</a:t>
            </a:r>
            <a:endParaRPr lang="en-US" sz="1400" dirty="0"/>
          </a:p>
        </p:txBody>
      </p:sp>
    </p:spTree>
    <p:extLst>
      <p:ext uri="{BB962C8B-B14F-4D97-AF65-F5344CB8AC3E}">
        <p14:creationId xmlns:p14="http://schemas.microsoft.com/office/powerpoint/2010/main" val="3119471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5714" t="8681" r="8056" b="5605"/>
          <a:stretch/>
        </p:blipFill>
        <p:spPr>
          <a:xfrm>
            <a:off x="0" y="0"/>
            <a:ext cx="12192000" cy="6813640"/>
          </a:xfrm>
          <a:prstGeom prst="rect">
            <a:avLst/>
          </a:prstGeom>
        </p:spPr>
      </p:pic>
    </p:spTree>
    <p:extLst>
      <p:ext uri="{BB962C8B-B14F-4D97-AF65-F5344CB8AC3E}">
        <p14:creationId xmlns:p14="http://schemas.microsoft.com/office/powerpoint/2010/main" val="3658690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477" t="365" r="390" b="-59198"/>
          <a:stretch/>
        </p:blipFill>
        <p:spPr>
          <a:xfrm>
            <a:off x="0" y="0"/>
            <a:ext cx="12196690" cy="6386052"/>
          </a:xfrm>
          <a:prstGeom prst="rect">
            <a:avLst/>
          </a:prstGeom>
        </p:spPr>
      </p:pic>
    </p:spTree>
    <p:extLst>
      <p:ext uri="{BB962C8B-B14F-4D97-AF65-F5344CB8AC3E}">
        <p14:creationId xmlns:p14="http://schemas.microsoft.com/office/powerpoint/2010/main" val="444253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5067"/>
          <a:stretch/>
        </p:blipFill>
        <p:spPr>
          <a:xfrm>
            <a:off x="0" y="0"/>
            <a:ext cx="12192000" cy="3606695"/>
          </a:xfrm>
          <a:prstGeom prst="rect">
            <a:avLst/>
          </a:prstGeom>
        </p:spPr>
      </p:pic>
    </p:spTree>
    <p:extLst>
      <p:ext uri="{BB962C8B-B14F-4D97-AF65-F5344CB8AC3E}">
        <p14:creationId xmlns:p14="http://schemas.microsoft.com/office/powerpoint/2010/main" val="3416551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57" t="662" b="1"/>
          <a:stretch/>
        </p:blipFill>
        <p:spPr>
          <a:xfrm>
            <a:off x="0" y="0"/>
            <a:ext cx="12192000" cy="4354286"/>
          </a:xfrm>
          <a:prstGeom prst="rect">
            <a:avLst/>
          </a:prstGeom>
        </p:spPr>
      </p:pic>
    </p:spTree>
    <p:extLst>
      <p:ext uri="{BB962C8B-B14F-4D97-AF65-F5344CB8AC3E}">
        <p14:creationId xmlns:p14="http://schemas.microsoft.com/office/powerpoint/2010/main" val="3408163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10260" y="2452730"/>
            <a:ext cx="8083683" cy="1200329"/>
          </a:xfrm>
          <a:prstGeom prst="rect">
            <a:avLst/>
          </a:prstGeom>
        </p:spPr>
        <p:txBody>
          <a:bodyPr wrap="square">
            <a:spAutoFit/>
          </a:bodyPr>
          <a:lstStyle/>
          <a:p>
            <a:r>
              <a:rPr lang="es-MX" sz="7200" dirty="0">
                <a:latin typeface="Times New Roman" panose="02020603050405020304" pitchFamily="18" charset="0"/>
                <a:cs typeface="Times New Roman" panose="02020603050405020304" pitchFamily="18" charset="0"/>
              </a:rPr>
              <a:t>¿Cómo lo buscarían?</a:t>
            </a:r>
            <a:endParaRPr lang="en-US"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974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18101" y="455078"/>
            <a:ext cx="1868715" cy="5728008"/>
            <a:chOff x="888999" y="1600200"/>
            <a:chExt cx="1473201" cy="4031959"/>
          </a:xfrm>
        </p:grpSpPr>
        <p:sp>
          <p:nvSpPr>
            <p:cNvPr id="5" name="Isosceles Triangle 4"/>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6" name="Oval 5"/>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7" name="Rectangle 6"/>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8"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9" name="Straight Connector 8"/>
            <p:cNvCxnSpPr>
              <a:stCxn id="6" idx="0"/>
              <a:endCxn id="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7" idx="0"/>
              <a:endCxn id="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1"/>
              <a:endCxn id="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629346" y="551358"/>
            <a:ext cx="6732199" cy="646331"/>
          </a:xfrm>
          <a:prstGeom prst="rect">
            <a:avLst/>
          </a:prstGeom>
        </p:spPr>
        <p:txBody>
          <a:bodyPr wrap="square">
            <a:spAutoFit/>
          </a:bodyPr>
          <a:lstStyle/>
          <a:p>
            <a:pPr algn="ctr"/>
            <a:r>
              <a:rPr lang="es-MX" sz="3600" dirty="0">
                <a:cs typeface="Courier New" panose="02070309020205020404" pitchFamily="49" charset="0"/>
              </a:rPr>
              <a:t>Pacientes con </a:t>
            </a:r>
            <a:r>
              <a:rPr lang="es-MX" sz="3600" b="1" u="sng" dirty="0">
                <a:cs typeface="Courier New" panose="02070309020205020404" pitchFamily="49" charset="0"/>
              </a:rPr>
              <a:t>hemorroides</a:t>
            </a:r>
            <a:endParaRPr lang="en-US" sz="3600" b="1" u="sng" dirty="0">
              <a:cs typeface="Courier New" panose="02070309020205020404" pitchFamily="49" charset="0"/>
            </a:endParaRPr>
          </a:p>
        </p:txBody>
      </p:sp>
      <p:sp>
        <p:nvSpPr>
          <p:cNvPr id="14" name="Rectangle 13"/>
          <p:cNvSpPr/>
          <p:nvPr/>
        </p:nvSpPr>
        <p:spPr>
          <a:xfrm>
            <a:off x="3945902" y="4982757"/>
            <a:ext cx="6415643" cy="1200329"/>
          </a:xfrm>
          <a:prstGeom prst="rect">
            <a:avLst/>
          </a:prstGeom>
        </p:spPr>
        <p:txBody>
          <a:bodyPr wrap="square">
            <a:spAutoFit/>
          </a:bodyPr>
          <a:lstStyle/>
          <a:p>
            <a:pPr algn="ctr"/>
            <a:r>
              <a:rPr lang="en-US" sz="3600" dirty="0" err="1"/>
              <a:t>sangrado</a:t>
            </a:r>
            <a:r>
              <a:rPr lang="en-US" sz="3600" dirty="0"/>
              <a:t>, </a:t>
            </a:r>
            <a:r>
              <a:rPr lang="en-US" sz="3600" dirty="0" err="1"/>
              <a:t>hinchazón</a:t>
            </a:r>
            <a:r>
              <a:rPr lang="en-US" sz="3600" dirty="0"/>
              <a:t>, dolor, </a:t>
            </a:r>
            <a:r>
              <a:rPr lang="en-US" sz="3600" dirty="0" err="1"/>
              <a:t>comezón</a:t>
            </a:r>
            <a:r>
              <a:rPr lang="en-US" sz="3600" dirty="0"/>
              <a:t>, o ardor</a:t>
            </a:r>
            <a:endParaRPr lang="es-MX" sz="3600" b="1" dirty="0"/>
          </a:p>
        </p:txBody>
      </p:sp>
      <p:sp>
        <p:nvSpPr>
          <p:cNvPr id="15" name="Rectangle 12"/>
          <p:cNvSpPr/>
          <p:nvPr/>
        </p:nvSpPr>
        <p:spPr>
          <a:xfrm>
            <a:off x="4423075" y="2295616"/>
            <a:ext cx="5144742" cy="1754326"/>
          </a:xfrm>
          <a:prstGeom prst="rect">
            <a:avLst/>
          </a:prstGeom>
        </p:spPr>
        <p:txBody>
          <a:bodyPr wrap="none">
            <a:spAutoFit/>
          </a:bodyPr>
          <a:lstStyle/>
          <a:p>
            <a:pPr algn="ctr"/>
            <a:r>
              <a:rPr lang="es-MX" sz="3600" dirty="0">
                <a:cs typeface="Courier New" panose="02070309020205020404" pitchFamily="49" charset="0"/>
              </a:rPr>
              <a:t>Torta ahogada con </a:t>
            </a:r>
            <a:r>
              <a:rPr lang="es-MX" sz="3600" b="1" u="sng" dirty="0">
                <a:cs typeface="Courier New" panose="02070309020205020404" pitchFamily="49" charset="0"/>
              </a:rPr>
              <a:t>picante</a:t>
            </a:r>
            <a:endParaRPr lang="es-MX" sz="3600" b="1" dirty="0">
              <a:cs typeface="Courier New" panose="02070309020205020404" pitchFamily="49" charset="0"/>
            </a:endParaRPr>
          </a:p>
          <a:p>
            <a:pPr algn="ctr"/>
            <a:r>
              <a:rPr lang="es-MX" sz="3600" dirty="0">
                <a:cs typeface="Courier New" panose="02070309020205020404" pitchFamily="49" charset="0"/>
              </a:rPr>
              <a:t>Vs.</a:t>
            </a:r>
          </a:p>
          <a:p>
            <a:pPr algn="ctr"/>
            <a:r>
              <a:rPr lang="es-MX" sz="3600" dirty="0">
                <a:cs typeface="Courier New" panose="02070309020205020404" pitchFamily="49" charset="0"/>
              </a:rPr>
              <a:t>Torta ahogada sin </a:t>
            </a:r>
            <a:r>
              <a:rPr lang="es-MX" sz="3600" b="1" u="sng" dirty="0">
                <a:cs typeface="Courier New" panose="02070309020205020404" pitchFamily="49" charset="0"/>
              </a:rPr>
              <a:t>picante</a:t>
            </a:r>
            <a:endParaRPr lang="en-US" sz="3600" b="1" u="sng" dirty="0">
              <a:cs typeface="Courier New" panose="02070309020205020404" pitchFamily="49" charset="0"/>
            </a:endParaRPr>
          </a:p>
        </p:txBody>
      </p:sp>
    </p:spTree>
    <p:extLst>
      <p:ext uri="{BB962C8B-B14F-4D97-AF65-F5344CB8AC3E}">
        <p14:creationId xmlns:p14="http://schemas.microsoft.com/office/powerpoint/2010/main" val="3608734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18101" y="455078"/>
            <a:ext cx="1868715" cy="5728008"/>
            <a:chOff x="888999" y="1600200"/>
            <a:chExt cx="1473201" cy="4031959"/>
          </a:xfrm>
        </p:grpSpPr>
        <p:sp>
          <p:nvSpPr>
            <p:cNvPr id="5" name="Isosceles Triangle 4"/>
            <p:cNvSpPr/>
            <p:nvPr/>
          </p:nvSpPr>
          <p:spPr>
            <a:xfrm rot="10800000">
              <a:off x="888999" y="1600200"/>
              <a:ext cx="1473201" cy="1066800"/>
            </a:xfrm>
            <a:prstGeom prst="triangl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6" name="Oval 5"/>
            <p:cNvSpPr/>
            <p:nvPr/>
          </p:nvSpPr>
          <p:spPr>
            <a:xfrm>
              <a:off x="952499" y="2895759"/>
              <a:ext cx="1346200" cy="1219041"/>
            </a:xfrm>
            <a:prstGeom prst="ellipse">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solidFill>
                    <a:schemeClr val="bg1"/>
                  </a:solidFill>
                  <a:latin typeface="Arial" panose="020B0604020202020204" pitchFamily="34" charset="0"/>
                  <a:cs typeface="Arial" panose="020B0604020202020204" pitchFamily="34" charset="0"/>
                </a:rPr>
                <a:t>I</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C</a:t>
              </a:r>
            </a:p>
          </p:txBody>
        </p:sp>
        <p:sp>
          <p:nvSpPr>
            <p:cNvPr id="7" name="Rectangle 6"/>
            <p:cNvSpPr/>
            <p:nvPr/>
          </p:nvSpPr>
          <p:spPr>
            <a:xfrm>
              <a:off x="996949" y="4445000"/>
              <a:ext cx="1257300" cy="1187159"/>
            </a:xfrm>
            <a:prstGeom prst="rect">
              <a:avLst/>
            </a:prstGeom>
            <a:solidFill>
              <a:schemeClr val="accent1">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s-MX" sz="2800" b="1" dirty="0">
                  <a:solidFill>
                    <a:schemeClr val="bg1"/>
                  </a:solidFill>
                  <a:latin typeface="Arial" panose="020B0604020202020204" pitchFamily="34" charset="0"/>
                  <a:cs typeface="Arial" panose="020B0604020202020204" pitchFamily="34" charset="0"/>
                </a:rPr>
                <a:t>O</a:t>
              </a:r>
              <a:endParaRPr lang="en-US" sz="2800" b="1" dirty="0">
                <a:solidFill>
                  <a:schemeClr val="bg1"/>
                </a:solidFill>
                <a:latin typeface="Arial" panose="020B0604020202020204" pitchFamily="34" charset="0"/>
                <a:cs typeface="Arial" panose="020B0604020202020204" pitchFamily="34" charset="0"/>
              </a:endParaRPr>
            </a:p>
          </p:txBody>
        </p:sp>
        <p:sp>
          <p:nvSpPr>
            <p:cNvPr id="8" name="TextBox 6"/>
            <p:cNvSpPr txBox="1"/>
            <p:nvPr/>
          </p:nvSpPr>
          <p:spPr>
            <a:xfrm>
              <a:off x="1473199" y="1776740"/>
              <a:ext cx="304800" cy="368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Arial" panose="020B0604020202020204" pitchFamily="34" charset="0"/>
                  <a:cs typeface="Arial" panose="020B0604020202020204" pitchFamily="34" charset="0"/>
                </a:rPr>
                <a:t>P</a:t>
              </a:r>
            </a:p>
          </p:txBody>
        </p:sp>
        <p:cxnSp>
          <p:nvCxnSpPr>
            <p:cNvPr id="9" name="Straight Connector 8"/>
            <p:cNvCxnSpPr>
              <a:stCxn id="6" idx="0"/>
              <a:endCxn id="6" idx="4"/>
            </p:cNvCxnSpPr>
            <p:nvPr/>
          </p:nvCxnSpPr>
          <p:spPr>
            <a:xfrm>
              <a:off x="1625599" y="2895759"/>
              <a:ext cx="0" cy="1219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7" idx="0"/>
              <a:endCxn id="7" idx="2"/>
            </p:cNvCxnSpPr>
            <p:nvPr/>
          </p:nvCxnSpPr>
          <p:spPr>
            <a:xfrm>
              <a:off x="1625599" y="4445000"/>
              <a:ext cx="0" cy="118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1"/>
              <a:endCxn id="7" idx="3"/>
            </p:cNvCxnSpPr>
            <p:nvPr/>
          </p:nvCxnSpPr>
          <p:spPr>
            <a:xfrm>
              <a:off x="996949" y="5038580"/>
              <a:ext cx="12573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629346" y="551358"/>
            <a:ext cx="6732199" cy="646331"/>
          </a:xfrm>
          <a:prstGeom prst="rect">
            <a:avLst/>
          </a:prstGeom>
        </p:spPr>
        <p:txBody>
          <a:bodyPr wrap="square">
            <a:spAutoFit/>
          </a:bodyPr>
          <a:lstStyle/>
          <a:p>
            <a:pPr algn="ctr"/>
            <a:r>
              <a:rPr lang="es-MX" sz="3600" dirty="0">
                <a:cs typeface="Courier New" panose="02070309020205020404" pitchFamily="49" charset="0"/>
              </a:rPr>
              <a:t>Pacientes con </a:t>
            </a:r>
            <a:r>
              <a:rPr lang="es-MX" sz="3600" b="1" u="sng" dirty="0">
                <a:cs typeface="Courier New" panose="02070309020205020404" pitchFamily="49" charset="0"/>
              </a:rPr>
              <a:t>hemorroides</a:t>
            </a:r>
            <a:endParaRPr lang="en-US" sz="3600" b="1" u="sng" dirty="0">
              <a:cs typeface="Courier New" panose="02070309020205020404" pitchFamily="49" charset="0"/>
            </a:endParaRPr>
          </a:p>
        </p:txBody>
      </p:sp>
      <p:sp>
        <p:nvSpPr>
          <p:cNvPr id="13" name="Rectangle 12"/>
          <p:cNvSpPr/>
          <p:nvPr/>
        </p:nvSpPr>
        <p:spPr>
          <a:xfrm>
            <a:off x="4423075" y="2295616"/>
            <a:ext cx="5144742" cy="1754326"/>
          </a:xfrm>
          <a:prstGeom prst="rect">
            <a:avLst/>
          </a:prstGeom>
        </p:spPr>
        <p:txBody>
          <a:bodyPr wrap="none">
            <a:spAutoFit/>
          </a:bodyPr>
          <a:lstStyle/>
          <a:p>
            <a:pPr algn="ctr"/>
            <a:r>
              <a:rPr lang="es-MX" sz="3600" dirty="0">
                <a:cs typeface="Courier New" panose="02070309020205020404" pitchFamily="49" charset="0"/>
              </a:rPr>
              <a:t>Torta ahogada con </a:t>
            </a:r>
            <a:r>
              <a:rPr lang="es-MX" sz="3600" b="1" u="sng" dirty="0">
                <a:cs typeface="Courier New" panose="02070309020205020404" pitchFamily="49" charset="0"/>
              </a:rPr>
              <a:t>picante</a:t>
            </a:r>
            <a:endParaRPr lang="es-MX" sz="3600" b="1" dirty="0">
              <a:cs typeface="Courier New" panose="02070309020205020404" pitchFamily="49" charset="0"/>
            </a:endParaRPr>
          </a:p>
          <a:p>
            <a:pPr algn="ctr"/>
            <a:r>
              <a:rPr lang="es-MX" sz="3600" dirty="0">
                <a:cs typeface="Courier New" panose="02070309020205020404" pitchFamily="49" charset="0"/>
              </a:rPr>
              <a:t>Vs.</a:t>
            </a:r>
          </a:p>
          <a:p>
            <a:pPr algn="ctr"/>
            <a:r>
              <a:rPr lang="es-MX" sz="3600" dirty="0">
                <a:cs typeface="Courier New" panose="02070309020205020404" pitchFamily="49" charset="0"/>
              </a:rPr>
              <a:t>Torta ahogada sin </a:t>
            </a:r>
            <a:r>
              <a:rPr lang="es-MX" sz="3600" b="1" u="sng" dirty="0">
                <a:cs typeface="Courier New" panose="02070309020205020404" pitchFamily="49" charset="0"/>
              </a:rPr>
              <a:t>picante</a:t>
            </a:r>
            <a:endParaRPr lang="en-US" sz="3600" b="1" u="sng" dirty="0">
              <a:cs typeface="Courier New" panose="02070309020205020404" pitchFamily="49" charset="0"/>
            </a:endParaRPr>
          </a:p>
        </p:txBody>
      </p:sp>
    </p:spTree>
    <p:extLst>
      <p:ext uri="{BB962C8B-B14F-4D97-AF65-F5344CB8AC3E}">
        <p14:creationId xmlns:p14="http://schemas.microsoft.com/office/powerpoint/2010/main" val="1064105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6095" t="8770" r="7871" b="32560"/>
          <a:stretch/>
        </p:blipFill>
        <p:spPr>
          <a:xfrm>
            <a:off x="0" y="0"/>
            <a:ext cx="12227764" cy="4688114"/>
          </a:xfrm>
          <a:prstGeom prst="rect">
            <a:avLst/>
          </a:prstGeom>
        </p:spPr>
      </p:pic>
      <p:sp>
        <p:nvSpPr>
          <p:cNvPr id="11" name="Rectángulo 10"/>
          <p:cNvSpPr/>
          <p:nvPr/>
        </p:nvSpPr>
        <p:spPr>
          <a:xfrm>
            <a:off x="1895753" y="3434501"/>
            <a:ext cx="6938531" cy="153570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64181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5825" t="8681" r="29808" b="30803"/>
          <a:stretch/>
        </p:blipFill>
        <p:spPr>
          <a:xfrm>
            <a:off x="0" y="0"/>
            <a:ext cx="12192000" cy="6444644"/>
          </a:xfrm>
          <a:prstGeom prst="rect">
            <a:avLst/>
          </a:prstGeom>
        </p:spPr>
      </p:pic>
      <p:sp>
        <p:nvSpPr>
          <p:cNvPr id="7" name="CuadroTexto 6"/>
          <p:cNvSpPr txBox="1"/>
          <p:nvPr/>
        </p:nvSpPr>
        <p:spPr>
          <a:xfrm>
            <a:off x="6879771" y="1785258"/>
            <a:ext cx="3947886" cy="954107"/>
          </a:xfrm>
          <a:prstGeom prst="rect">
            <a:avLst/>
          </a:prstGeom>
          <a:noFill/>
        </p:spPr>
        <p:txBody>
          <a:bodyPr wrap="square" rtlCol="0">
            <a:spAutoFit/>
          </a:bodyPr>
          <a:lstStyle/>
          <a:p>
            <a:r>
              <a:rPr lang="es-MX" sz="2800" b="1" dirty="0">
                <a:solidFill>
                  <a:srgbClr val="FF0000"/>
                </a:solidFill>
              </a:rPr>
              <a:t>palabras clave </a:t>
            </a:r>
            <a:r>
              <a:rPr lang="es-MX" sz="2800" dirty="0">
                <a:solidFill>
                  <a:srgbClr val="FF0000"/>
                </a:solidFill>
              </a:rPr>
              <a:t>y </a:t>
            </a:r>
            <a:br>
              <a:rPr lang="es-MX" sz="2800" dirty="0">
                <a:solidFill>
                  <a:srgbClr val="FF0000"/>
                </a:solidFill>
              </a:rPr>
            </a:br>
            <a:r>
              <a:rPr lang="es-MX" sz="2800" b="1" dirty="0">
                <a:solidFill>
                  <a:srgbClr val="FF0000"/>
                </a:solidFill>
              </a:rPr>
              <a:t>operadores booleanos</a:t>
            </a:r>
          </a:p>
        </p:txBody>
      </p:sp>
      <p:sp>
        <p:nvSpPr>
          <p:cNvPr id="8" name="Rectángulo 7"/>
          <p:cNvSpPr/>
          <p:nvPr/>
        </p:nvSpPr>
        <p:spPr>
          <a:xfrm>
            <a:off x="3164114" y="4688114"/>
            <a:ext cx="8679543" cy="175653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Flecha derecha 9"/>
          <p:cNvSpPr/>
          <p:nvPr/>
        </p:nvSpPr>
        <p:spPr>
          <a:xfrm rot="16200000">
            <a:off x="4630056" y="956458"/>
            <a:ext cx="540000" cy="540000"/>
          </a:xfrm>
          <a:prstGeom prst="right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p:cNvSpPr/>
          <p:nvPr/>
        </p:nvSpPr>
        <p:spPr>
          <a:xfrm>
            <a:off x="0" y="0"/>
            <a:ext cx="12192000" cy="685799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p:cNvSpPr txBox="1"/>
          <p:nvPr/>
        </p:nvSpPr>
        <p:spPr>
          <a:xfrm>
            <a:off x="1868260" y="1785258"/>
            <a:ext cx="8966750" cy="3416320"/>
          </a:xfrm>
          <a:prstGeom prst="rect">
            <a:avLst/>
          </a:prstGeom>
          <a:noFill/>
        </p:spPr>
        <p:txBody>
          <a:bodyPr wrap="none" rtlCol="0">
            <a:spAutoFit/>
          </a:bodyPr>
          <a:lstStyle/>
          <a:p>
            <a:r>
              <a:rPr lang="es-MX" sz="3600" b="1" dirty="0"/>
              <a:t>No evidencia </a:t>
            </a:r>
            <a:r>
              <a:rPr lang="es-MX" sz="3600" dirty="0"/>
              <a:t>de que el </a:t>
            </a:r>
            <a:r>
              <a:rPr lang="es-MX" sz="3600" b="1" dirty="0"/>
              <a:t>chile picante aumente</a:t>
            </a:r>
            <a:r>
              <a:rPr lang="es-MX" sz="3600" dirty="0"/>
              <a:t>:</a:t>
            </a:r>
          </a:p>
          <a:p>
            <a:pPr marL="571500" indent="-571500">
              <a:buFont typeface="Arial" panose="020B0604020202020204" pitchFamily="34" charset="0"/>
              <a:buChar char="•"/>
            </a:pPr>
            <a:r>
              <a:rPr lang="en-US" sz="3600" dirty="0" err="1"/>
              <a:t>sangrado</a:t>
            </a:r>
            <a:endParaRPr lang="en-US" sz="3600" dirty="0"/>
          </a:p>
          <a:p>
            <a:pPr marL="571500" indent="-571500">
              <a:buFont typeface="Arial" panose="020B0604020202020204" pitchFamily="34" charset="0"/>
              <a:buChar char="•"/>
            </a:pPr>
            <a:r>
              <a:rPr lang="en-US" sz="3600" dirty="0" err="1"/>
              <a:t>hinchazón</a:t>
            </a:r>
            <a:r>
              <a:rPr lang="en-US" sz="3600" dirty="0"/>
              <a:t> </a:t>
            </a:r>
          </a:p>
          <a:p>
            <a:pPr marL="571500" indent="-571500">
              <a:buFont typeface="Arial" panose="020B0604020202020204" pitchFamily="34" charset="0"/>
              <a:buChar char="•"/>
            </a:pPr>
            <a:r>
              <a:rPr lang="en-US" sz="3600" dirty="0"/>
              <a:t>dolor, </a:t>
            </a:r>
          </a:p>
          <a:p>
            <a:pPr marL="571500" indent="-571500">
              <a:buFont typeface="Arial" panose="020B0604020202020204" pitchFamily="34" charset="0"/>
              <a:buChar char="•"/>
            </a:pPr>
            <a:r>
              <a:rPr lang="en-US" sz="3600" dirty="0" err="1"/>
              <a:t>comezón</a:t>
            </a:r>
            <a:r>
              <a:rPr lang="en-US" sz="3600" dirty="0"/>
              <a:t>, </a:t>
            </a:r>
            <a:r>
              <a:rPr lang="en-US" sz="3600" dirty="0" err="1"/>
              <a:t>ni</a:t>
            </a:r>
            <a:r>
              <a:rPr lang="en-US" sz="3600" dirty="0"/>
              <a:t> </a:t>
            </a:r>
          </a:p>
          <a:p>
            <a:pPr marL="571500" indent="-571500">
              <a:buFont typeface="Arial" panose="020B0604020202020204" pitchFamily="34" charset="0"/>
              <a:buChar char="•"/>
            </a:pPr>
            <a:r>
              <a:rPr lang="en-US" sz="3600" dirty="0"/>
              <a:t>ardor</a:t>
            </a:r>
            <a:endParaRPr lang="es-MX" sz="3600" b="1" dirty="0"/>
          </a:p>
        </p:txBody>
      </p:sp>
    </p:spTree>
    <p:extLst>
      <p:ext uri="{BB962C8B-B14F-4D97-AF65-F5344CB8AC3E}">
        <p14:creationId xmlns:p14="http://schemas.microsoft.com/office/powerpoint/2010/main" val="696762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5825" t="8681" r="29808" b="30803"/>
          <a:stretch/>
        </p:blipFill>
        <p:spPr>
          <a:xfrm>
            <a:off x="0" y="0"/>
            <a:ext cx="12192000" cy="6444644"/>
          </a:xfrm>
          <a:prstGeom prst="rect">
            <a:avLst/>
          </a:prstGeom>
        </p:spPr>
      </p:pic>
      <p:sp>
        <p:nvSpPr>
          <p:cNvPr id="7" name="CuadroTexto 6"/>
          <p:cNvSpPr txBox="1"/>
          <p:nvPr/>
        </p:nvSpPr>
        <p:spPr>
          <a:xfrm>
            <a:off x="6879771" y="1785258"/>
            <a:ext cx="3947886" cy="954107"/>
          </a:xfrm>
          <a:prstGeom prst="rect">
            <a:avLst/>
          </a:prstGeom>
          <a:noFill/>
        </p:spPr>
        <p:txBody>
          <a:bodyPr wrap="square" rtlCol="0">
            <a:spAutoFit/>
          </a:bodyPr>
          <a:lstStyle/>
          <a:p>
            <a:r>
              <a:rPr lang="es-MX" sz="2800" b="1" dirty="0">
                <a:solidFill>
                  <a:srgbClr val="FF0000"/>
                </a:solidFill>
              </a:rPr>
              <a:t>palabras clave </a:t>
            </a:r>
            <a:r>
              <a:rPr lang="es-MX" sz="2800" dirty="0">
                <a:solidFill>
                  <a:srgbClr val="FF0000"/>
                </a:solidFill>
              </a:rPr>
              <a:t>y </a:t>
            </a:r>
            <a:br>
              <a:rPr lang="es-MX" sz="2800" dirty="0">
                <a:solidFill>
                  <a:srgbClr val="FF0000"/>
                </a:solidFill>
              </a:rPr>
            </a:br>
            <a:r>
              <a:rPr lang="es-MX" sz="2800" b="1" dirty="0">
                <a:solidFill>
                  <a:srgbClr val="FF0000"/>
                </a:solidFill>
              </a:rPr>
              <a:t>operadores booleanos</a:t>
            </a:r>
          </a:p>
        </p:txBody>
      </p:sp>
      <p:sp>
        <p:nvSpPr>
          <p:cNvPr id="8" name="Rectángulo 7"/>
          <p:cNvSpPr/>
          <p:nvPr/>
        </p:nvSpPr>
        <p:spPr>
          <a:xfrm>
            <a:off x="3164114" y="4688114"/>
            <a:ext cx="8679543" cy="175653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Flecha derecha 9"/>
          <p:cNvSpPr/>
          <p:nvPr/>
        </p:nvSpPr>
        <p:spPr>
          <a:xfrm rot="16200000">
            <a:off x="4630056" y="956458"/>
            <a:ext cx="540000" cy="540000"/>
          </a:xfrm>
          <a:prstGeom prst="right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0881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6000" y="834636"/>
            <a:ext cx="8640000" cy="5188728"/>
          </a:xfrm>
          <a:prstGeom prst="rect">
            <a:avLst/>
          </a:prstGeom>
        </p:spPr>
      </p:pic>
    </p:spTree>
    <p:extLst>
      <p:ext uri="{BB962C8B-B14F-4D97-AF65-F5344CB8AC3E}">
        <p14:creationId xmlns:p14="http://schemas.microsoft.com/office/powerpoint/2010/main" val="1961032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CuadroTexto 6"/>
          <p:cNvSpPr txBox="1"/>
          <p:nvPr/>
        </p:nvSpPr>
        <p:spPr>
          <a:xfrm>
            <a:off x="2207019" y="2607739"/>
            <a:ext cx="8822932" cy="984885"/>
          </a:xfrm>
          <a:prstGeom prst="rect">
            <a:avLst/>
          </a:prstGeom>
          <a:noFill/>
        </p:spPr>
        <p:txBody>
          <a:bodyPr wrap="square" rtlCol="0">
            <a:spAutoFit/>
          </a:bodyPr>
          <a:lstStyle/>
          <a:p>
            <a:r>
              <a:rPr lang="es-MX" sz="5800" b="1" dirty="0">
                <a:solidFill>
                  <a:schemeClr val="bg1"/>
                </a:solidFill>
                <a:latin typeface="Times New Roman" panose="02020603050405020304" pitchFamily="18" charset="0"/>
                <a:cs typeface="Times New Roman" panose="02020603050405020304" pitchFamily="18" charset="0"/>
              </a:rPr>
              <a:t>Herramientas de búsqueda</a:t>
            </a:r>
          </a:p>
        </p:txBody>
      </p:sp>
    </p:spTree>
    <p:extLst>
      <p:ext uri="{BB962C8B-B14F-4D97-AF65-F5344CB8AC3E}">
        <p14:creationId xmlns:p14="http://schemas.microsoft.com/office/powerpoint/2010/main" val="1271341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401291"/>
            <a:ext cx="9210024" cy="5103870"/>
          </a:xfrm>
        </p:spPr>
        <p:txBody>
          <a:bodyPr>
            <a:noAutofit/>
          </a:bodyPr>
          <a:lstStyle/>
          <a:p>
            <a:pPr marL="0" indent="0">
              <a:buNone/>
            </a:pPr>
            <a:r>
              <a:rPr lang="es-MX" sz="3600" b="1" dirty="0">
                <a:solidFill>
                  <a:schemeClr val="bg1"/>
                </a:solidFill>
              </a:rPr>
              <a:t>1. Operadores booleanos</a:t>
            </a:r>
          </a:p>
          <a:p>
            <a:pPr marL="0" indent="0">
              <a:buNone/>
            </a:pPr>
            <a:br>
              <a:rPr lang="es-MX" sz="3600" dirty="0">
                <a:solidFill>
                  <a:schemeClr val="bg1"/>
                </a:solidFill>
              </a:rPr>
            </a:br>
            <a:r>
              <a:rPr lang="es-MX" sz="3600" dirty="0">
                <a:solidFill>
                  <a:schemeClr val="tx1">
                    <a:lumMod val="50000"/>
                    <a:lumOff val="50000"/>
                  </a:schemeClr>
                </a:solidFill>
              </a:rPr>
              <a:t>2. Uso de “”</a:t>
            </a:r>
          </a:p>
          <a:p>
            <a:pPr marL="0" indent="0">
              <a:buNone/>
            </a:pPr>
            <a:br>
              <a:rPr lang="es-MX" sz="3600" dirty="0">
                <a:solidFill>
                  <a:schemeClr val="tx1">
                    <a:lumMod val="50000"/>
                    <a:lumOff val="50000"/>
                  </a:schemeClr>
                </a:solidFill>
              </a:rPr>
            </a:br>
            <a:r>
              <a:rPr lang="es-MX" sz="3600" dirty="0">
                <a:solidFill>
                  <a:schemeClr val="tx1">
                    <a:lumMod val="50000"/>
                    <a:lumOff val="50000"/>
                  </a:schemeClr>
                </a:solidFill>
              </a:rPr>
              <a:t>3. </a:t>
            </a:r>
            <a:r>
              <a:rPr lang="es-MX" sz="3600" dirty="0" err="1">
                <a:solidFill>
                  <a:schemeClr val="tx1">
                    <a:lumMod val="50000"/>
                    <a:lumOff val="50000"/>
                  </a:schemeClr>
                </a:solidFill>
              </a:rPr>
              <a:t>MeSH</a:t>
            </a:r>
            <a:br>
              <a:rPr lang="es-MX" sz="3600" dirty="0">
                <a:solidFill>
                  <a:schemeClr val="tx1">
                    <a:lumMod val="50000"/>
                    <a:lumOff val="50000"/>
                  </a:schemeClr>
                </a:solidFill>
              </a:rPr>
            </a:br>
            <a:endParaRPr lang="es-MX" sz="3600" dirty="0">
              <a:solidFill>
                <a:schemeClr val="tx1">
                  <a:lumMod val="50000"/>
                  <a:lumOff val="50000"/>
                </a:schemeClr>
              </a:solidFill>
            </a:endParaRPr>
          </a:p>
          <a:p>
            <a:pPr marL="0" indent="0">
              <a:buNone/>
            </a:pPr>
            <a:r>
              <a:rPr lang="es-MX" sz="3600" dirty="0">
                <a:solidFill>
                  <a:schemeClr val="tx1">
                    <a:lumMod val="50000"/>
                    <a:lumOff val="50000"/>
                  </a:schemeClr>
                </a:solidFill>
              </a:rPr>
              <a:t>4. Filtros</a:t>
            </a:r>
            <a:br>
              <a:rPr lang="es-MX" sz="3600" dirty="0">
                <a:solidFill>
                  <a:schemeClr val="tx1">
                    <a:lumMod val="50000"/>
                    <a:lumOff val="50000"/>
                  </a:schemeClr>
                </a:solidFill>
              </a:rPr>
            </a:br>
            <a:endParaRPr lang="es-MX" sz="3600" dirty="0">
              <a:solidFill>
                <a:schemeClr val="tx1">
                  <a:lumMod val="50000"/>
                  <a:lumOff val="50000"/>
                </a:schemeClr>
              </a:solidFill>
            </a:endParaRPr>
          </a:p>
          <a:p>
            <a:pPr marL="0" indent="0">
              <a:buNone/>
            </a:pPr>
            <a:r>
              <a:rPr lang="es-MX" sz="3600" dirty="0">
                <a:solidFill>
                  <a:schemeClr val="tx1">
                    <a:lumMod val="50000"/>
                    <a:lumOff val="50000"/>
                  </a:schemeClr>
                </a:solidFill>
              </a:rPr>
              <a:t>5. Descriptores</a:t>
            </a:r>
          </a:p>
        </p:txBody>
      </p:sp>
      <p:sp>
        <p:nvSpPr>
          <p:cNvPr id="12" name="CuadroTexto 11"/>
          <p:cNvSpPr txBox="1"/>
          <p:nvPr/>
        </p:nvSpPr>
        <p:spPr>
          <a:xfrm>
            <a:off x="247589" y="154825"/>
            <a:ext cx="7298793" cy="830997"/>
          </a:xfrm>
          <a:prstGeom prst="rect">
            <a:avLst/>
          </a:prstGeom>
          <a:noFill/>
        </p:spPr>
        <p:txBody>
          <a:bodyPr wrap="non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Herramientas de búsqueda</a:t>
            </a:r>
          </a:p>
        </p:txBody>
      </p:sp>
    </p:spTree>
    <p:extLst>
      <p:ext uri="{BB962C8B-B14F-4D97-AF65-F5344CB8AC3E}">
        <p14:creationId xmlns:p14="http://schemas.microsoft.com/office/powerpoint/2010/main" val="11307901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stretch>
            <a:fillRect/>
          </a:stretch>
        </p:blipFill>
        <p:spPr>
          <a:xfrm>
            <a:off x="2734722" y="1845658"/>
            <a:ext cx="7230239" cy="4314601"/>
          </a:xfrm>
          <a:prstGeom prst="rect">
            <a:avLst/>
          </a:prstGeom>
        </p:spPr>
      </p:pic>
      <p:sp>
        <p:nvSpPr>
          <p:cNvPr id="12" name="CuadroTexto 11"/>
          <p:cNvSpPr txBox="1"/>
          <p:nvPr/>
        </p:nvSpPr>
        <p:spPr>
          <a:xfrm>
            <a:off x="3012064" y="4895167"/>
            <a:ext cx="540533" cy="830997"/>
          </a:xfrm>
          <a:prstGeom prst="rect">
            <a:avLst/>
          </a:prstGeom>
          <a:noFill/>
        </p:spPr>
        <p:txBody>
          <a:bodyPr wrap="none" rtlCol="0">
            <a:spAutoFit/>
          </a:bodyPr>
          <a:lstStyle/>
          <a:p>
            <a:r>
              <a:rPr lang="es-MX" sz="4800" dirty="0"/>
              <a:t>A</a:t>
            </a:r>
          </a:p>
        </p:txBody>
      </p:sp>
      <p:sp>
        <p:nvSpPr>
          <p:cNvPr id="13" name="CuadroTexto 12"/>
          <p:cNvSpPr txBox="1"/>
          <p:nvPr/>
        </p:nvSpPr>
        <p:spPr>
          <a:xfrm>
            <a:off x="8921342" y="4895166"/>
            <a:ext cx="519694" cy="830997"/>
          </a:xfrm>
          <a:prstGeom prst="rect">
            <a:avLst/>
          </a:prstGeom>
          <a:noFill/>
        </p:spPr>
        <p:txBody>
          <a:bodyPr wrap="none" rtlCol="0">
            <a:spAutoFit/>
          </a:bodyPr>
          <a:lstStyle/>
          <a:p>
            <a:r>
              <a:rPr lang="es-MX" sz="4800" dirty="0"/>
              <a:t>B</a:t>
            </a:r>
          </a:p>
        </p:txBody>
      </p:sp>
      <p:sp>
        <p:nvSpPr>
          <p:cNvPr id="5" name="Rectángulo 4"/>
          <p:cNvSpPr/>
          <p:nvPr/>
        </p:nvSpPr>
        <p:spPr>
          <a:xfrm>
            <a:off x="113026" y="118561"/>
            <a:ext cx="8667757" cy="1508105"/>
          </a:xfrm>
          <a:prstGeom prst="rect">
            <a:avLst/>
          </a:prstGeom>
        </p:spPr>
        <p:txBody>
          <a:bodyPr wrap="none">
            <a:spAutoFit/>
          </a:bodyPr>
          <a:lstStyle/>
          <a:p>
            <a:r>
              <a:rPr lang="es-MX" sz="4800" b="1" dirty="0">
                <a:latin typeface="Times New Roman" panose="02020603050405020304" pitchFamily="18" charset="0"/>
                <a:cs typeface="Times New Roman" panose="02020603050405020304" pitchFamily="18" charset="0"/>
              </a:rPr>
              <a:t>OPERADORES BOOLEANOS </a:t>
            </a:r>
          </a:p>
          <a:p>
            <a:r>
              <a:rPr lang="es-MX" sz="4400" dirty="0">
                <a:latin typeface="Times New Roman" panose="02020603050405020304" pitchFamily="18" charset="0"/>
                <a:cs typeface="Times New Roman" panose="02020603050405020304" pitchFamily="18" charset="0"/>
              </a:rPr>
              <a:t>Teoría de conjuntos</a:t>
            </a:r>
          </a:p>
        </p:txBody>
      </p:sp>
    </p:spTree>
    <p:extLst>
      <p:ext uri="{BB962C8B-B14F-4D97-AF65-F5344CB8AC3E}">
        <p14:creationId xmlns:p14="http://schemas.microsoft.com/office/powerpoint/2010/main" val="2603669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4503476" y="645329"/>
            <a:ext cx="718466" cy="1200329"/>
          </a:xfrm>
          <a:prstGeom prst="rect">
            <a:avLst/>
          </a:prstGeom>
          <a:noFill/>
        </p:spPr>
        <p:txBody>
          <a:bodyPr wrap="none" rtlCol="0">
            <a:spAutoFit/>
          </a:bodyPr>
          <a:lstStyle/>
          <a:p>
            <a:r>
              <a:rPr lang="es-MX" sz="7200" dirty="0"/>
              <a:t>A</a:t>
            </a:r>
          </a:p>
        </p:txBody>
      </p:sp>
      <p:pic>
        <p:nvPicPr>
          <p:cNvPr id="9" name="Imagen 8"/>
          <p:cNvPicPr>
            <a:picLocks noChangeAspect="1"/>
          </p:cNvPicPr>
          <p:nvPr/>
        </p:nvPicPr>
        <p:blipFill>
          <a:blip r:embed="rId2"/>
          <a:stretch>
            <a:fillRect/>
          </a:stretch>
        </p:blipFill>
        <p:spPr>
          <a:xfrm>
            <a:off x="2734723" y="1845658"/>
            <a:ext cx="7239293" cy="4320004"/>
          </a:xfrm>
          <a:prstGeom prst="rect">
            <a:avLst/>
          </a:prstGeom>
        </p:spPr>
      </p:pic>
      <p:sp>
        <p:nvSpPr>
          <p:cNvPr id="2" name="CuadroTexto 1"/>
          <p:cNvSpPr txBox="1"/>
          <p:nvPr/>
        </p:nvSpPr>
        <p:spPr>
          <a:xfrm>
            <a:off x="4208523" y="5904052"/>
            <a:ext cx="1856598" cy="523220"/>
          </a:xfrm>
          <a:prstGeom prst="rect">
            <a:avLst/>
          </a:prstGeom>
          <a:noFill/>
        </p:spPr>
        <p:txBody>
          <a:bodyPr wrap="none" rtlCol="0">
            <a:spAutoFit/>
          </a:bodyPr>
          <a:lstStyle/>
          <a:p>
            <a:r>
              <a:rPr lang="es-MX" sz="2800" dirty="0"/>
              <a:t>N = 443051</a:t>
            </a:r>
          </a:p>
        </p:txBody>
      </p:sp>
      <p:sp>
        <p:nvSpPr>
          <p:cNvPr id="5" name="CuadroTexto 4"/>
          <p:cNvSpPr txBox="1"/>
          <p:nvPr/>
        </p:nvSpPr>
        <p:spPr>
          <a:xfrm>
            <a:off x="3884058" y="3744050"/>
            <a:ext cx="1427635" cy="523220"/>
          </a:xfrm>
          <a:prstGeom prst="rect">
            <a:avLst/>
          </a:prstGeom>
          <a:noFill/>
        </p:spPr>
        <p:txBody>
          <a:bodyPr wrap="none" rtlCol="0">
            <a:spAutoFit/>
          </a:bodyPr>
          <a:lstStyle/>
          <a:p>
            <a:r>
              <a:rPr lang="es-MX" sz="2800" dirty="0"/>
              <a:t>diabetes</a:t>
            </a:r>
          </a:p>
        </p:txBody>
      </p:sp>
    </p:spTree>
    <p:extLst>
      <p:ext uri="{BB962C8B-B14F-4D97-AF65-F5344CB8AC3E}">
        <p14:creationId xmlns:p14="http://schemas.microsoft.com/office/powerpoint/2010/main" val="2523367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7132541" y="645329"/>
            <a:ext cx="686406" cy="1200329"/>
          </a:xfrm>
          <a:prstGeom prst="rect">
            <a:avLst/>
          </a:prstGeom>
          <a:noFill/>
        </p:spPr>
        <p:txBody>
          <a:bodyPr wrap="none" rtlCol="0">
            <a:spAutoFit/>
          </a:bodyPr>
          <a:lstStyle/>
          <a:p>
            <a:r>
              <a:rPr lang="es-MX" sz="7200" dirty="0"/>
              <a:t>B</a:t>
            </a:r>
          </a:p>
        </p:txBody>
      </p:sp>
      <p:pic>
        <p:nvPicPr>
          <p:cNvPr id="6" name="Imagen 5"/>
          <p:cNvPicPr>
            <a:picLocks noChangeAspect="1"/>
          </p:cNvPicPr>
          <p:nvPr/>
        </p:nvPicPr>
        <p:blipFill>
          <a:blip r:embed="rId2"/>
          <a:stretch>
            <a:fillRect/>
          </a:stretch>
        </p:blipFill>
        <p:spPr>
          <a:xfrm>
            <a:off x="2734723" y="1845658"/>
            <a:ext cx="7239293" cy="4314601"/>
          </a:xfrm>
          <a:prstGeom prst="rect">
            <a:avLst/>
          </a:prstGeom>
        </p:spPr>
      </p:pic>
      <p:sp>
        <p:nvSpPr>
          <p:cNvPr id="4" name="CuadroTexto 3"/>
          <p:cNvSpPr txBox="1"/>
          <p:nvPr/>
        </p:nvSpPr>
        <p:spPr>
          <a:xfrm>
            <a:off x="6821558" y="5898649"/>
            <a:ext cx="1491114" cy="523220"/>
          </a:xfrm>
          <a:prstGeom prst="rect">
            <a:avLst/>
          </a:prstGeom>
          <a:noFill/>
        </p:spPr>
        <p:txBody>
          <a:bodyPr wrap="none" rtlCol="0">
            <a:spAutoFit/>
          </a:bodyPr>
          <a:lstStyle/>
          <a:p>
            <a:r>
              <a:rPr lang="es-MX" sz="2800" dirty="0"/>
              <a:t>N = 6970</a:t>
            </a:r>
          </a:p>
        </p:txBody>
      </p:sp>
      <p:sp>
        <p:nvSpPr>
          <p:cNvPr id="5" name="CuadroTexto 4"/>
          <p:cNvSpPr txBox="1"/>
          <p:nvPr/>
        </p:nvSpPr>
        <p:spPr>
          <a:xfrm>
            <a:off x="6821558" y="3310460"/>
            <a:ext cx="2215679" cy="1384995"/>
          </a:xfrm>
          <a:prstGeom prst="rect">
            <a:avLst/>
          </a:prstGeom>
          <a:noFill/>
        </p:spPr>
        <p:txBody>
          <a:bodyPr wrap="square" rtlCol="0">
            <a:spAutoFit/>
          </a:bodyPr>
          <a:lstStyle/>
          <a:p>
            <a:r>
              <a:rPr lang="es-MX" sz="2800" dirty="0" err="1"/>
              <a:t>cognitive</a:t>
            </a:r>
            <a:r>
              <a:rPr lang="es-MX" sz="2800" dirty="0"/>
              <a:t> </a:t>
            </a:r>
            <a:r>
              <a:rPr lang="es-MX" sz="2800" dirty="0" err="1"/>
              <a:t>behavioral</a:t>
            </a:r>
            <a:r>
              <a:rPr lang="es-MX" sz="2800" dirty="0"/>
              <a:t> </a:t>
            </a:r>
            <a:r>
              <a:rPr lang="es-MX" sz="2800" dirty="0" err="1"/>
              <a:t>therapy</a:t>
            </a:r>
            <a:endParaRPr lang="es-MX" sz="2800" dirty="0"/>
          </a:p>
        </p:txBody>
      </p:sp>
    </p:spTree>
    <p:extLst>
      <p:ext uri="{BB962C8B-B14F-4D97-AF65-F5344CB8AC3E}">
        <p14:creationId xmlns:p14="http://schemas.microsoft.com/office/powerpoint/2010/main" val="3009811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964970" y="2661528"/>
            <a:ext cx="7496860" cy="1200329"/>
          </a:xfrm>
          <a:prstGeom prst="rect">
            <a:avLst/>
          </a:prstGeom>
          <a:noFill/>
        </p:spPr>
        <p:txBody>
          <a:bodyPr wrap="none" rtlCol="0">
            <a:spAutoFit/>
          </a:bodyPr>
          <a:lstStyle/>
          <a:p>
            <a:r>
              <a:rPr lang="es-MX" sz="7200" b="1" dirty="0"/>
              <a:t>Intersección </a:t>
            </a:r>
            <a:r>
              <a:rPr lang="es-MX" sz="7200" dirty="0"/>
              <a:t>o</a:t>
            </a:r>
            <a:r>
              <a:rPr lang="es-MX" sz="7200" b="1" dirty="0"/>
              <a:t> AND</a:t>
            </a:r>
          </a:p>
        </p:txBody>
      </p:sp>
      <p:sp>
        <p:nvSpPr>
          <p:cNvPr id="3" name="CuadroTexto 2"/>
          <p:cNvSpPr txBox="1"/>
          <p:nvPr/>
        </p:nvSpPr>
        <p:spPr>
          <a:xfrm>
            <a:off x="0" y="0"/>
            <a:ext cx="6478055" cy="1200329"/>
          </a:xfrm>
          <a:prstGeom prst="rect">
            <a:avLst/>
          </a:prstGeom>
          <a:noFill/>
        </p:spPr>
        <p:txBody>
          <a:bodyPr wrap="none" rtlCol="0">
            <a:spAutoFit/>
          </a:bodyPr>
          <a:lstStyle/>
          <a:p>
            <a:r>
              <a:rPr lang="es-MX" sz="7200" dirty="0"/>
              <a:t>1er </a:t>
            </a:r>
            <a:r>
              <a:rPr lang="es-MX" sz="4800" dirty="0">
                <a:latin typeface="Times New Roman" panose="02020603050405020304" pitchFamily="18" charset="0"/>
                <a:cs typeface="Times New Roman" panose="02020603050405020304" pitchFamily="18" charset="0"/>
              </a:rPr>
              <a:t>operador booleano</a:t>
            </a:r>
          </a:p>
        </p:txBody>
      </p:sp>
    </p:spTree>
    <p:extLst>
      <p:ext uri="{BB962C8B-B14F-4D97-AF65-F5344CB8AC3E}">
        <p14:creationId xmlns:p14="http://schemas.microsoft.com/office/powerpoint/2010/main" val="3888957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4844776" y="645329"/>
            <a:ext cx="2348720" cy="1200329"/>
          </a:xfrm>
          <a:prstGeom prst="rect">
            <a:avLst/>
          </a:prstGeom>
          <a:noFill/>
        </p:spPr>
        <p:txBody>
          <a:bodyPr wrap="none" rtlCol="0">
            <a:spAutoFit/>
          </a:bodyPr>
          <a:lstStyle/>
          <a:p>
            <a:r>
              <a:rPr lang="es-MX" sz="7200" dirty="0"/>
              <a:t>A </a:t>
            </a:r>
            <a:r>
              <a:rPr lang="es-MX" sz="7200" b="0" i="0" dirty="0">
                <a:solidFill>
                  <a:srgbClr val="252525"/>
                </a:solidFill>
                <a:effectLst/>
                <a:latin typeface="Arial" panose="020B0604020202020204" pitchFamily="34" charset="0"/>
              </a:rPr>
              <a:t>∩ </a:t>
            </a:r>
            <a:r>
              <a:rPr lang="es-MX" sz="7200" dirty="0"/>
              <a:t>B</a:t>
            </a:r>
          </a:p>
        </p:txBody>
      </p:sp>
      <p:pic>
        <p:nvPicPr>
          <p:cNvPr id="2" name="Imagen 1"/>
          <p:cNvPicPr>
            <a:picLocks noChangeAspect="1"/>
          </p:cNvPicPr>
          <p:nvPr/>
        </p:nvPicPr>
        <p:blipFill>
          <a:blip r:embed="rId2"/>
          <a:stretch>
            <a:fillRect/>
          </a:stretch>
        </p:blipFill>
        <p:spPr>
          <a:xfrm>
            <a:off x="2674899" y="1845658"/>
            <a:ext cx="7239293" cy="4343576"/>
          </a:xfrm>
          <a:prstGeom prst="rect">
            <a:avLst/>
          </a:prstGeom>
        </p:spPr>
      </p:pic>
      <p:sp>
        <p:nvSpPr>
          <p:cNvPr id="11" name="CuadroTexto 10"/>
          <p:cNvSpPr txBox="1"/>
          <p:nvPr/>
        </p:nvSpPr>
        <p:spPr>
          <a:xfrm>
            <a:off x="3012064" y="4895167"/>
            <a:ext cx="540533" cy="830997"/>
          </a:xfrm>
          <a:prstGeom prst="rect">
            <a:avLst/>
          </a:prstGeom>
          <a:noFill/>
        </p:spPr>
        <p:txBody>
          <a:bodyPr wrap="none" rtlCol="0">
            <a:spAutoFit/>
          </a:bodyPr>
          <a:lstStyle/>
          <a:p>
            <a:r>
              <a:rPr lang="es-MX" sz="4800" dirty="0"/>
              <a:t>A</a:t>
            </a:r>
          </a:p>
        </p:txBody>
      </p:sp>
      <p:sp>
        <p:nvSpPr>
          <p:cNvPr id="12" name="CuadroTexto 11"/>
          <p:cNvSpPr txBox="1"/>
          <p:nvPr/>
        </p:nvSpPr>
        <p:spPr>
          <a:xfrm>
            <a:off x="8805228" y="4895166"/>
            <a:ext cx="519694" cy="830997"/>
          </a:xfrm>
          <a:prstGeom prst="rect">
            <a:avLst/>
          </a:prstGeom>
          <a:noFill/>
        </p:spPr>
        <p:txBody>
          <a:bodyPr wrap="none" rtlCol="0">
            <a:spAutoFit/>
          </a:bodyPr>
          <a:lstStyle/>
          <a:p>
            <a:r>
              <a:rPr lang="es-MX" sz="4800" dirty="0"/>
              <a:t>B</a:t>
            </a:r>
          </a:p>
        </p:txBody>
      </p:sp>
      <p:sp>
        <p:nvSpPr>
          <p:cNvPr id="6" name="CuadroTexto 5"/>
          <p:cNvSpPr txBox="1"/>
          <p:nvPr/>
        </p:nvSpPr>
        <p:spPr>
          <a:xfrm>
            <a:off x="5547692" y="5927624"/>
            <a:ext cx="1125629" cy="523220"/>
          </a:xfrm>
          <a:prstGeom prst="rect">
            <a:avLst/>
          </a:prstGeom>
          <a:noFill/>
        </p:spPr>
        <p:txBody>
          <a:bodyPr wrap="none" rtlCol="0">
            <a:spAutoFit/>
          </a:bodyPr>
          <a:lstStyle/>
          <a:p>
            <a:r>
              <a:rPr lang="es-MX" sz="2800" dirty="0"/>
              <a:t>N = 69</a:t>
            </a:r>
          </a:p>
        </p:txBody>
      </p:sp>
      <p:sp>
        <p:nvSpPr>
          <p:cNvPr id="8" name="CuadroTexto 7"/>
          <p:cNvSpPr txBox="1"/>
          <p:nvPr/>
        </p:nvSpPr>
        <p:spPr>
          <a:xfrm>
            <a:off x="4441623" y="3625031"/>
            <a:ext cx="6088725" cy="523220"/>
          </a:xfrm>
          <a:prstGeom prst="rect">
            <a:avLst/>
          </a:prstGeom>
          <a:noFill/>
        </p:spPr>
        <p:txBody>
          <a:bodyPr wrap="square" rtlCol="0">
            <a:spAutoFit/>
          </a:bodyPr>
          <a:lstStyle/>
          <a:p>
            <a:r>
              <a:rPr lang="es-MX" sz="2800" dirty="0"/>
              <a:t>diabetes </a:t>
            </a:r>
            <a:r>
              <a:rPr lang="es-MX" sz="2800" dirty="0">
                <a:solidFill>
                  <a:srgbClr val="252525"/>
                </a:solidFill>
                <a:latin typeface="Arial" panose="020B0604020202020204" pitchFamily="34" charset="0"/>
              </a:rPr>
              <a:t>∩</a:t>
            </a:r>
            <a:r>
              <a:rPr lang="es-MX" sz="2800" dirty="0"/>
              <a:t> </a:t>
            </a:r>
            <a:r>
              <a:rPr lang="es-MX" sz="2800" dirty="0" err="1"/>
              <a:t>cognitive</a:t>
            </a:r>
            <a:r>
              <a:rPr lang="es-MX" sz="2800" dirty="0"/>
              <a:t> </a:t>
            </a:r>
            <a:r>
              <a:rPr lang="es-MX" sz="2800" dirty="0" err="1"/>
              <a:t>behavioral</a:t>
            </a:r>
            <a:r>
              <a:rPr lang="es-MX" sz="2800" dirty="0"/>
              <a:t> </a:t>
            </a:r>
            <a:r>
              <a:rPr lang="es-MX" sz="2800" dirty="0" err="1"/>
              <a:t>therapy</a:t>
            </a:r>
            <a:endParaRPr lang="es-MX" sz="2800" dirty="0"/>
          </a:p>
        </p:txBody>
      </p:sp>
    </p:spTree>
    <p:extLst>
      <p:ext uri="{BB962C8B-B14F-4D97-AF65-F5344CB8AC3E}">
        <p14:creationId xmlns:p14="http://schemas.microsoft.com/office/powerpoint/2010/main" val="850390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674899" y="1845658"/>
            <a:ext cx="7239293" cy="4343576"/>
          </a:xfrm>
          <a:prstGeom prst="rect">
            <a:avLst/>
          </a:prstGeom>
        </p:spPr>
      </p:pic>
      <p:sp>
        <p:nvSpPr>
          <p:cNvPr id="11" name="CuadroTexto 10"/>
          <p:cNvSpPr txBox="1"/>
          <p:nvPr/>
        </p:nvSpPr>
        <p:spPr>
          <a:xfrm>
            <a:off x="3012064" y="4895167"/>
            <a:ext cx="540533" cy="830997"/>
          </a:xfrm>
          <a:prstGeom prst="rect">
            <a:avLst/>
          </a:prstGeom>
          <a:noFill/>
        </p:spPr>
        <p:txBody>
          <a:bodyPr wrap="none" rtlCol="0">
            <a:spAutoFit/>
          </a:bodyPr>
          <a:lstStyle/>
          <a:p>
            <a:r>
              <a:rPr lang="es-MX" sz="4800" dirty="0"/>
              <a:t>A</a:t>
            </a:r>
          </a:p>
        </p:txBody>
      </p:sp>
      <p:sp>
        <p:nvSpPr>
          <p:cNvPr id="12" name="CuadroTexto 11"/>
          <p:cNvSpPr txBox="1"/>
          <p:nvPr/>
        </p:nvSpPr>
        <p:spPr>
          <a:xfrm>
            <a:off x="8805228" y="4895166"/>
            <a:ext cx="519694" cy="830997"/>
          </a:xfrm>
          <a:prstGeom prst="rect">
            <a:avLst/>
          </a:prstGeom>
          <a:noFill/>
        </p:spPr>
        <p:txBody>
          <a:bodyPr wrap="none" rtlCol="0">
            <a:spAutoFit/>
          </a:bodyPr>
          <a:lstStyle/>
          <a:p>
            <a:r>
              <a:rPr lang="es-MX" sz="4800" dirty="0"/>
              <a:t>B</a:t>
            </a:r>
          </a:p>
        </p:txBody>
      </p:sp>
      <p:sp>
        <p:nvSpPr>
          <p:cNvPr id="6" name="CuadroTexto 5"/>
          <p:cNvSpPr txBox="1"/>
          <p:nvPr/>
        </p:nvSpPr>
        <p:spPr>
          <a:xfrm>
            <a:off x="5547692" y="5927624"/>
            <a:ext cx="1125629" cy="523220"/>
          </a:xfrm>
          <a:prstGeom prst="rect">
            <a:avLst/>
          </a:prstGeom>
          <a:noFill/>
        </p:spPr>
        <p:txBody>
          <a:bodyPr wrap="none" rtlCol="0">
            <a:spAutoFit/>
          </a:bodyPr>
          <a:lstStyle/>
          <a:p>
            <a:r>
              <a:rPr lang="es-MX" sz="2800" dirty="0"/>
              <a:t>N = 69</a:t>
            </a:r>
          </a:p>
        </p:txBody>
      </p:sp>
      <p:sp>
        <p:nvSpPr>
          <p:cNvPr id="8" name="CuadroTexto 7"/>
          <p:cNvSpPr txBox="1"/>
          <p:nvPr/>
        </p:nvSpPr>
        <p:spPr>
          <a:xfrm>
            <a:off x="4279391" y="3625031"/>
            <a:ext cx="6619667" cy="523220"/>
          </a:xfrm>
          <a:prstGeom prst="rect">
            <a:avLst/>
          </a:prstGeom>
          <a:noFill/>
        </p:spPr>
        <p:txBody>
          <a:bodyPr wrap="square" rtlCol="0">
            <a:spAutoFit/>
          </a:bodyPr>
          <a:lstStyle/>
          <a:p>
            <a:r>
              <a:rPr lang="es-MX" sz="2800" dirty="0"/>
              <a:t>diabetes </a:t>
            </a:r>
            <a:r>
              <a:rPr lang="es-MX" sz="2800" dirty="0">
                <a:solidFill>
                  <a:srgbClr val="252525"/>
                </a:solidFill>
                <a:latin typeface="Arial" panose="020B0604020202020204" pitchFamily="34" charset="0"/>
              </a:rPr>
              <a:t>AND</a:t>
            </a:r>
            <a:r>
              <a:rPr lang="es-MX" sz="2800" dirty="0"/>
              <a:t> </a:t>
            </a:r>
            <a:r>
              <a:rPr lang="es-MX" sz="2800" dirty="0" err="1"/>
              <a:t>cognitive</a:t>
            </a:r>
            <a:r>
              <a:rPr lang="es-MX" sz="2800" dirty="0"/>
              <a:t> </a:t>
            </a:r>
            <a:r>
              <a:rPr lang="es-MX" sz="2800" dirty="0" err="1"/>
              <a:t>behavioral</a:t>
            </a:r>
            <a:r>
              <a:rPr lang="es-MX" sz="2800" dirty="0"/>
              <a:t> </a:t>
            </a:r>
            <a:r>
              <a:rPr lang="es-MX" sz="2800" dirty="0" err="1"/>
              <a:t>therapy</a:t>
            </a:r>
            <a:endParaRPr lang="es-MX" sz="2800" dirty="0"/>
          </a:p>
        </p:txBody>
      </p:sp>
      <p:sp>
        <p:nvSpPr>
          <p:cNvPr id="9" name="CuadroTexto 8"/>
          <p:cNvSpPr txBox="1"/>
          <p:nvPr/>
        </p:nvSpPr>
        <p:spPr>
          <a:xfrm>
            <a:off x="5135062" y="645329"/>
            <a:ext cx="1882247" cy="1200329"/>
          </a:xfrm>
          <a:prstGeom prst="rect">
            <a:avLst/>
          </a:prstGeom>
          <a:noFill/>
        </p:spPr>
        <p:txBody>
          <a:bodyPr wrap="none" rtlCol="0">
            <a:spAutoFit/>
          </a:bodyPr>
          <a:lstStyle/>
          <a:p>
            <a:r>
              <a:rPr lang="es-MX" sz="7200" dirty="0"/>
              <a:t>AND</a:t>
            </a:r>
          </a:p>
        </p:txBody>
      </p:sp>
    </p:spTree>
    <p:extLst>
      <p:ext uri="{BB962C8B-B14F-4D97-AF65-F5344CB8AC3E}">
        <p14:creationId xmlns:p14="http://schemas.microsoft.com/office/powerpoint/2010/main" val="1523698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766876" y="2742211"/>
            <a:ext cx="4557658" cy="1200329"/>
          </a:xfrm>
          <a:prstGeom prst="rect">
            <a:avLst/>
          </a:prstGeom>
          <a:noFill/>
        </p:spPr>
        <p:txBody>
          <a:bodyPr wrap="none" rtlCol="0">
            <a:spAutoFit/>
          </a:bodyPr>
          <a:lstStyle/>
          <a:p>
            <a:r>
              <a:rPr lang="es-MX" sz="7200" b="1" dirty="0"/>
              <a:t>Unión </a:t>
            </a:r>
            <a:r>
              <a:rPr lang="es-MX" sz="7200" dirty="0"/>
              <a:t>u</a:t>
            </a:r>
            <a:r>
              <a:rPr lang="es-MX" sz="7200" b="1" dirty="0"/>
              <a:t> OR</a:t>
            </a:r>
          </a:p>
        </p:txBody>
      </p:sp>
      <p:sp>
        <p:nvSpPr>
          <p:cNvPr id="8" name="CuadroTexto 7"/>
          <p:cNvSpPr txBox="1"/>
          <p:nvPr/>
        </p:nvSpPr>
        <p:spPr>
          <a:xfrm>
            <a:off x="0" y="0"/>
            <a:ext cx="6668813" cy="1200329"/>
          </a:xfrm>
          <a:prstGeom prst="rect">
            <a:avLst/>
          </a:prstGeom>
          <a:noFill/>
        </p:spPr>
        <p:txBody>
          <a:bodyPr wrap="none" rtlCol="0">
            <a:spAutoFit/>
          </a:bodyPr>
          <a:lstStyle/>
          <a:p>
            <a:r>
              <a:rPr lang="es-MX" sz="7200" dirty="0"/>
              <a:t>2do </a:t>
            </a:r>
            <a:r>
              <a:rPr lang="es-MX" sz="4800" dirty="0">
                <a:latin typeface="Times New Roman" panose="02020603050405020304" pitchFamily="18" charset="0"/>
                <a:cs typeface="Times New Roman" panose="02020603050405020304" pitchFamily="18" charset="0"/>
              </a:rPr>
              <a:t>operador booleano</a:t>
            </a:r>
            <a:endParaRPr lang="es-MX" sz="4800" dirty="0"/>
          </a:p>
        </p:txBody>
      </p:sp>
      <p:sp>
        <p:nvSpPr>
          <p:cNvPr id="4" name="CuadroTexto 3"/>
          <p:cNvSpPr txBox="1"/>
          <p:nvPr/>
        </p:nvSpPr>
        <p:spPr>
          <a:xfrm>
            <a:off x="7026263" y="5436289"/>
            <a:ext cx="4616999" cy="954107"/>
          </a:xfrm>
          <a:prstGeom prst="rect">
            <a:avLst/>
          </a:prstGeom>
          <a:noFill/>
        </p:spPr>
        <p:txBody>
          <a:bodyPr wrap="square" rtlCol="0">
            <a:spAutoFit/>
          </a:bodyPr>
          <a:lstStyle/>
          <a:p>
            <a:r>
              <a:rPr lang="es-MX" sz="2800" i="1" dirty="0"/>
              <a:t>No sabemos si el investigador dice diabetes o dm2</a:t>
            </a:r>
          </a:p>
        </p:txBody>
      </p:sp>
    </p:spTree>
    <p:extLst>
      <p:ext uri="{BB962C8B-B14F-4D97-AF65-F5344CB8AC3E}">
        <p14:creationId xmlns:p14="http://schemas.microsoft.com/office/powerpoint/2010/main" val="2994614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4815747" y="604128"/>
            <a:ext cx="2223686" cy="1200329"/>
          </a:xfrm>
          <a:prstGeom prst="rect">
            <a:avLst/>
          </a:prstGeom>
          <a:noFill/>
        </p:spPr>
        <p:txBody>
          <a:bodyPr wrap="none" rtlCol="0">
            <a:spAutoFit/>
          </a:bodyPr>
          <a:lstStyle/>
          <a:p>
            <a:r>
              <a:rPr lang="es-MX" sz="7200" dirty="0"/>
              <a:t>C ∪ B</a:t>
            </a:r>
          </a:p>
        </p:txBody>
      </p:sp>
      <p:pic>
        <p:nvPicPr>
          <p:cNvPr id="6" name="Imagen 5"/>
          <p:cNvPicPr>
            <a:picLocks noChangeAspect="1"/>
          </p:cNvPicPr>
          <p:nvPr/>
        </p:nvPicPr>
        <p:blipFill>
          <a:blip r:embed="rId2"/>
          <a:stretch>
            <a:fillRect/>
          </a:stretch>
        </p:blipFill>
        <p:spPr>
          <a:xfrm>
            <a:off x="2660385" y="1845657"/>
            <a:ext cx="7266527" cy="4343577"/>
          </a:xfrm>
          <a:prstGeom prst="rect">
            <a:avLst/>
          </a:prstGeom>
        </p:spPr>
      </p:pic>
      <p:sp>
        <p:nvSpPr>
          <p:cNvPr id="10" name="CuadroTexto 9"/>
          <p:cNvSpPr txBox="1"/>
          <p:nvPr/>
        </p:nvSpPr>
        <p:spPr>
          <a:xfrm>
            <a:off x="3012064" y="4895167"/>
            <a:ext cx="513282" cy="830997"/>
          </a:xfrm>
          <a:prstGeom prst="rect">
            <a:avLst/>
          </a:prstGeom>
          <a:noFill/>
        </p:spPr>
        <p:txBody>
          <a:bodyPr wrap="none" rtlCol="0">
            <a:spAutoFit/>
          </a:bodyPr>
          <a:lstStyle/>
          <a:p>
            <a:r>
              <a:rPr lang="es-MX" sz="4800" dirty="0"/>
              <a:t>C</a:t>
            </a:r>
          </a:p>
        </p:txBody>
      </p:sp>
      <p:sp>
        <p:nvSpPr>
          <p:cNvPr id="11" name="CuadroTexto 10"/>
          <p:cNvSpPr txBox="1"/>
          <p:nvPr/>
        </p:nvSpPr>
        <p:spPr>
          <a:xfrm>
            <a:off x="8805228" y="4895166"/>
            <a:ext cx="519694" cy="830997"/>
          </a:xfrm>
          <a:prstGeom prst="rect">
            <a:avLst/>
          </a:prstGeom>
          <a:noFill/>
        </p:spPr>
        <p:txBody>
          <a:bodyPr wrap="none" rtlCol="0">
            <a:spAutoFit/>
          </a:bodyPr>
          <a:lstStyle/>
          <a:p>
            <a:r>
              <a:rPr lang="es-MX" sz="4800" dirty="0"/>
              <a:t>B</a:t>
            </a:r>
          </a:p>
        </p:txBody>
      </p:sp>
      <p:sp>
        <p:nvSpPr>
          <p:cNvPr id="8" name="CuadroTexto 7"/>
          <p:cNvSpPr txBox="1"/>
          <p:nvPr/>
        </p:nvSpPr>
        <p:spPr>
          <a:xfrm>
            <a:off x="5388035" y="5927624"/>
            <a:ext cx="1491114" cy="523220"/>
          </a:xfrm>
          <a:prstGeom prst="rect">
            <a:avLst/>
          </a:prstGeom>
          <a:noFill/>
        </p:spPr>
        <p:txBody>
          <a:bodyPr wrap="none" rtlCol="0">
            <a:spAutoFit/>
          </a:bodyPr>
          <a:lstStyle/>
          <a:p>
            <a:r>
              <a:rPr lang="es-MX" sz="2800" dirty="0"/>
              <a:t>N = 7859</a:t>
            </a:r>
          </a:p>
        </p:txBody>
      </p:sp>
      <p:sp>
        <p:nvSpPr>
          <p:cNvPr id="9" name="CuadroTexto 8"/>
          <p:cNvSpPr txBox="1"/>
          <p:nvPr/>
        </p:nvSpPr>
        <p:spPr>
          <a:xfrm>
            <a:off x="2356929" y="3625031"/>
            <a:ext cx="8098884" cy="523220"/>
          </a:xfrm>
          <a:prstGeom prst="rect">
            <a:avLst/>
          </a:prstGeom>
          <a:noFill/>
        </p:spPr>
        <p:txBody>
          <a:bodyPr wrap="none" rtlCol="0">
            <a:spAutoFit/>
          </a:bodyPr>
          <a:lstStyle/>
          <a:p>
            <a:r>
              <a:rPr lang="es-MX" sz="2800" dirty="0" err="1"/>
              <a:t>psychological</a:t>
            </a:r>
            <a:r>
              <a:rPr lang="es-MX" sz="2800" dirty="0"/>
              <a:t> </a:t>
            </a:r>
            <a:r>
              <a:rPr lang="es-MX" sz="2800" dirty="0" err="1"/>
              <a:t>therapies</a:t>
            </a:r>
            <a:r>
              <a:rPr lang="es-MX" sz="2800" dirty="0"/>
              <a:t> ∪ </a:t>
            </a:r>
            <a:r>
              <a:rPr lang="es-MX" sz="2800" dirty="0" err="1"/>
              <a:t>cognitive</a:t>
            </a:r>
            <a:r>
              <a:rPr lang="es-MX" sz="2800" dirty="0"/>
              <a:t> </a:t>
            </a:r>
            <a:r>
              <a:rPr lang="es-MX" sz="2800" dirty="0" err="1"/>
              <a:t>behavioral</a:t>
            </a:r>
            <a:r>
              <a:rPr lang="es-MX" sz="2800" dirty="0"/>
              <a:t> </a:t>
            </a:r>
            <a:r>
              <a:rPr lang="es-MX" sz="2800" dirty="0" err="1"/>
              <a:t>therapy</a:t>
            </a:r>
            <a:endParaRPr lang="es-MX" sz="2800" dirty="0"/>
          </a:p>
        </p:txBody>
      </p:sp>
    </p:spTree>
    <p:extLst>
      <p:ext uri="{BB962C8B-B14F-4D97-AF65-F5344CB8AC3E}">
        <p14:creationId xmlns:p14="http://schemas.microsoft.com/office/powerpoint/2010/main" val="112130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6000" y="411664"/>
            <a:ext cx="8640000" cy="6034671"/>
          </a:xfrm>
          <a:prstGeom prst="rect">
            <a:avLst/>
          </a:prstGeom>
        </p:spPr>
      </p:pic>
    </p:spTree>
    <p:extLst>
      <p:ext uri="{BB962C8B-B14F-4D97-AF65-F5344CB8AC3E}">
        <p14:creationId xmlns:p14="http://schemas.microsoft.com/office/powerpoint/2010/main" val="9894006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5323747" y="645328"/>
            <a:ext cx="1297150" cy="1200329"/>
          </a:xfrm>
          <a:prstGeom prst="rect">
            <a:avLst/>
          </a:prstGeom>
          <a:noFill/>
        </p:spPr>
        <p:txBody>
          <a:bodyPr wrap="none" rtlCol="0">
            <a:spAutoFit/>
          </a:bodyPr>
          <a:lstStyle/>
          <a:p>
            <a:r>
              <a:rPr lang="es-MX" sz="7200" dirty="0"/>
              <a:t>OR</a:t>
            </a:r>
          </a:p>
        </p:txBody>
      </p:sp>
      <p:pic>
        <p:nvPicPr>
          <p:cNvPr id="6" name="Imagen 5"/>
          <p:cNvPicPr>
            <a:picLocks noChangeAspect="1"/>
          </p:cNvPicPr>
          <p:nvPr/>
        </p:nvPicPr>
        <p:blipFill>
          <a:blip r:embed="rId2"/>
          <a:stretch>
            <a:fillRect/>
          </a:stretch>
        </p:blipFill>
        <p:spPr>
          <a:xfrm>
            <a:off x="2660385" y="1845657"/>
            <a:ext cx="7266527" cy="4343577"/>
          </a:xfrm>
          <a:prstGeom prst="rect">
            <a:avLst/>
          </a:prstGeom>
        </p:spPr>
      </p:pic>
      <p:sp>
        <p:nvSpPr>
          <p:cNvPr id="11" name="CuadroTexto 10"/>
          <p:cNvSpPr txBox="1"/>
          <p:nvPr/>
        </p:nvSpPr>
        <p:spPr>
          <a:xfrm>
            <a:off x="8805228" y="4895166"/>
            <a:ext cx="519694" cy="830997"/>
          </a:xfrm>
          <a:prstGeom prst="rect">
            <a:avLst/>
          </a:prstGeom>
          <a:noFill/>
        </p:spPr>
        <p:txBody>
          <a:bodyPr wrap="none" rtlCol="0">
            <a:spAutoFit/>
          </a:bodyPr>
          <a:lstStyle/>
          <a:p>
            <a:r>
              <a:rPr lang="es-MX" sz="4800" dirty="0"/>
              <a:t>B</a:t>
            </a:r>
          </a:p>
        </p:txBody>
      </p:sp>
      <p:sp>
        <p:nvSpPr>
          <p:cNvPr id="9" name="CuadroTexto 8"/>
          <p:cNvSpPr txBox="1"/>
          <p:nvPr/>
        </p:nvSpPr>
        <p:spPr>
          <a:xfrm>
            <a:off x="3012064" y="4895167"/>
            <a:ext cx="513282" cy="830997"/>
          </a:xfrm>
          <a:prstGeom prst="rect">
            <a:avLst/>
          </a:prstGeom>
          <a:noFill/>
        </p:spPr>
        <p:txBody>
          <a:bodyPr wrap="none" rtlCol="0">
            <a:spAutoFit/>
          </a:bodyPr>
          <a:lstStyle/>
          <a:p>
            <a:r>
              <a:rPr lang="es-MX" sz="4800" dirty="0"/>
              <a:t>C</a:t>
            </a:r>
          </a:p>
        </p:txBody>
      </p:sp>
      <p:sp>
        <p:nvSpPr>
          <p:cNvPr id="14" name="CuadroTexto 13"/>
          <p:cNvSpPr txBox="1"/>
          <p:nvPr/>
        </p:nvSpPr>
        <p:spPr>
          <a:xfrm>
            <a:off x="2356929" y="3625031"/>
            <a:ext cx="8286436" cy="523220"/>
          </a:xfrm>
          <a:prstGeom prst="rect">
            <a:avLst/>
          </a:prstGeom>
          <a:noFill/>
        </p:spPr>
        <p:txBody>
          <a:bodyPr wrap="none" rtlCol="0">
            <a:spAutoFit/>
          </a:bodyPr>
          <a:lstStyle/>
          <a:p>
            <a:r>
              <a:rPr lang="es-MX" sz="2800" dirty="0" err="1"/>
              <a:t>psychological</a:t>
            </a:r>
            <a:r>
              <a:rPr lang="es-MX" sz="2800" dirty="0"/>
              <a:t> </a:t>
            </a:r>
            <a:r>
              <a:rPr lang="es-MX" sz="2800" dirty="0" err="1"/>
              <a:t>therapies</a:t>
            </a:r>
            <a:r>
              <a:rPr lang="es-MX" sz="2800" dirty="0"/>
              <a:t> OR </a:t>
            </a:r>
            <a:r>
              <a:rPr lang="es-MX" sz="2800" dirty="0" err="1"/>
              <a:t>cognitive</a:t>
            </a:r>
            <a:r>
              <a:rPr lang="es-MX" sz="2800" dirty="0"/>
              <a:t> </a:t>
            </a:r>
            <a:r>
              <a:rPr lang="es-MX" sz="2800" dirty="0" err="1"/>
              <a:t>behavioral</a:t>
            </a:r>
            <a:r>
              <a:rPr lang="es-MX" sz="2800" dirty="0"/>
              <a:t> </a:t>
            </a:r>
            <a:r>
              <a:rPr lang="es-MX" sz="2800" dirty="0" err="1"/>
              <a:t>therapy</a:t>
            </a:r>
            <a:endParaRPr lang="es-MX" sz="2800" dirty="0"/>
          </a:p>
        </p:txBody>
      </p:sp>
      <p:sp>
        <p:nvSpPr>
          <p:cNvPr id="15" name="CuadroTexto 14"/>
          <p:cNvSpPr txBox="1"/>
          <p:nvPr/>
        </p:nvSpPr>
        <p:spPr>
          <a:xfrm>
            <a:off x="5388035" y="5927624"/>
            <a:ext cx="1491114" cy="523220"/>
          </a:xfrm>
          <a:prstGeom prst="rect">
            <a:avLst/>
          </a:prstGeom>
          <a:noFill/>
        </p:spPr>
        <p:txBody>
          <a:bodyPr wrap="none" rtlCol="0">
            <a:spAutoFit/>
          </a:bodyPr>
          <a:lstStyle/>
          <a:p>
            <a:r>
              <a:rPr lang="es-MX" sz="2800" dirty="0"/>
              <a:t>N = 7859</a:t>
            </a:r>
          </a:p>
        </p:txBody>
      </p:sp>
    </p:spTree>
    <p:extLst>
      <p:ext uri="{BB962C8B-B14F-4D97-AF65-F5344CB8AC3E}">
        <p14:creationId xmlns:p14="http://schemas.microsoft.com/office/powerpoint/2010/main" val="3098450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rot="18243324">
            <a:off x="2737721" y="2168089"/>
            <a:ext cx="5734417" cy="3784297"/>
          </a:xfrm>
          <a:prstGeom prst="rect">
            <a:avLst/>
          </a:prstGeom>
        </p:spPr>
      </p:pic>
      <p:sp>
        <p:nvSpPr>
          <p:cNvPr id="14" name="CuadroTexto 13"/>
          <p:cNvSpPr txBox="1"/>
          <p:nvPr/>
        </p:nvSpPr>
        <p:spPr>
          <a:xfrm>
            <a:off x="5604929" y="2260688"/>
            <a:ext cx="4315540" cy="523220"/>
          </a:xfrm>
          <a:prstGeom prst="rect">
            <a:avLst/>
          </a:prstGeom>
          <a:noFill/>
        </p:spPr>
        <p:txBody>
          <a:bodyPr wrap="none" rtlCol="0">
            <a:spAutoFit/>
          </a:bodyPr>
          <a:lstStyle/>
          <a:p>
            <a:r>
              <a:rPr lang="es-MX" sz="2800" dirty="0" err="1"/>
              <a:t>cognitive</a:t>
            </a:r>
            <a:r>
              <a:rPr lang="es-MX" sz="2800" dirty="0"/>
              <a:t> </a:t>
            </a:r>
            <a:r>
              <a:rPr lang="es-MX" sz="2800" dirty="0" err="1"/>
              <a:t>behavioral</a:t>
            </a:r>
            <a:r>
              <a:rPr lang="es-MX" sz="2800" dirty="0"/>
              <a:t> </a:t>
            </a:r>
            <a:r>
              <a:rPr lang="es-MX" sz="2800" dirty="0" err="1"/>
              <a:t>therapy</a:t>
            </a:r>
            <a:endParaRPr lang="es-MX" sz="2800" dirty="0"/>
          </a:p>
        </p:txBody>
      </p:sp>
      <p:sp>
        <p:nvSpPr>
          <p:cNvPr id="3" name="Rectángulo 2"/>
          <p:cNvSpPr/>
          <p:nvPr/>
        </p:nvSpPr>
        <p:spPr>
          <a:xfrm>
            <a:off x="4099068" y="4840553"/>
            <a:ext cx="3566361" cy="523220"/>
          </a:xfrm>
          <a:prstGeom prst="rect">
            <a:avLst/>
          </a:prstGeom>
        </p:spPr>
        <p:txBody>
          <a:bodyPr wrap="none">
            <a:spAutoFit/>
          </a:bodyPr>
          <a:lstStyle/>
          <a:p>
            <a:r>
              <a:rPr lang="es-MX" sz="2800" dirty="0" err="1"/>
              <a:t>psychological</a:t>
            </a:r>
            <a:r>
              <a:rPr lang="es-MX" sz="2800" dirty="0"/>
              <a:t> </a:t>
            </a:r>
            <a:r>
              <a:rPr lang="es-MX" sz="2800" dirty="0" err="1"/>
              <a:t>therapies</a:t>
            </a:r>
            <a:endParaRPr lang="es-MX" sz="2800" dirty="0"/>
          </a:p>
        </p:txBody>
      </p:sp>
      <p:sp>
        <p:nvSpPr>
          <p:cNvPr id="6" name="CuadroTexto 5"/>
          <p:cNvSpPr txBox="1"/>
          <p:nvPr/>
        </p:nvSpPr>
        <p:spPr>
          <a:xfrm>
            <a:off x="162233" y="0"/>
            <a:ext cx="10952337" cy="1569660"/>
          </a:xfrm>
          <a:prstGeom prst="rect">
            <a:avLst/>
          </a:prstGeom>
          <a:noFill/>
        </p:spPr>
        <p:txBody>
          <a:bodyPr wrap="square" rtlCol="0">
            <a:spAutoFit/>
          </a:bodyPr>
          <a:lstStyle/>
          <a:p>
            <a:r>
              <a:rPr lang="es-MX" sz="4800" dirty="0" err="1"/>
              <a:t>psychological</a:t>
            </a:r>
            <a:r>
              <a:rPr lang="es-MX" sz="4800" dirty="0"/>
              <a:t> </a:t>
            </a:r>
            <a:r>
              <a:rPr lang="es-MX" sz="4800" dirty="0" err="1"/>
              <a:t>therapies</a:t>
            </a:r>
            <a:r>
              <a:rPr lang="es-MX" sz="4800" dirty="0"/>
              <a:t> </a:t>
            </a:r>
            <a:r>
              <a:rPr lang="en-US" sz="4800" dirty="0"/>
              <a:t>OR </a:t>
            </a:r>
            <a:r>
              <a:rPr lang="es-MX" sz="4800" dirty="0" err="1"/>
              <a:t>cognitive</a:t>
            </a:r>
            <a:r>
              <a:rPr lang="es-MX" sz="4800" dirty="0"/>
              <a:t> </a:t>
            </a:r>
          </a:p>
          <a:p>
            <a:r>
              <a:rPr lang="es-MX" sz="4800" dirty="0" err="1"/>
              <a:t>behavioral</a:t>
            </a:r>
            <a:r>
              <a:rPr lang="es-MX" sz="4800" dirty="0"/>
              <a:t> </a:t>
            </a:r>
            <a:r>
              <a:rPr lang="es-MX" sz="4800" dirty="0" err="1"/>
              <a:t>therapy</a:t>
            </a:r>
            <a:endParaRPr lang="es-MX" sz="4800" dirty="0"/>
          </a:p>
        </p:txBody>
      </p:sp>
    </p:spTree>
    <p:extLst>
      <p:ext uri="{BB962C8B-B14F-4D97-AF65-F5344CB8AC3E}">
        <p14:creationId xmlns:p14="http://schemas.microsoft.com/office/powerpoint/2010/main" val="13666168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rot="10800000">
            <a:off x="3380027" y="1569660"/>
            <a:ext cx="5517697" cy="5284555"/>
          </a:xfrm>
          <a:prstGeom prst="rect">
            <a:avLst/>
          </a:prstGeom>
        </p:spPr>
      </p:pic>
      <p:sp>
        <p:nvSpPr>
          <p:cNvPr id="14" name="CuadroTexto 13"/>
          <p:cNvSpPr txBox="1"/>
          <p:nvPr/>
        </p:nvSpPr>
        <p:spPr>
          <a:xfrm>
            <a:off x="4852760" y="2340745"/>
            <a:ext cx="2917786" cy="954107"/>
          </a:xfrm>
          <a:prstGeom prst="rect">
            <a:avLst/>
          </a:prstGeom>
          <a:noFill/>
        </p:spPr>
        <p:txBody>
          <a:bodyPr wrap="none" rtlCol="0">
            <a:spAutoFit/>
          </a:bodyPr>
          <a:lstStyle/>
          <a:p>
            <a:r>
              <a:rPr lang="es-MX" sz="2800" dirty="0" err="1"/>
              <a:t>cognitive</a:t>
            </a:r>
            <a:r>
              <a:rPr lang="es-MX" sz="2800" dirty="0"/>
              <a:t> </a:t>
            </a:r>
          </a:p>
          <a:p>
            <a:r>
              <a:rPr lang="es-MX" sz="2800" dirty="0" err="1"/>
              <a:t>behavioral</a:t>
            </a:r>
            <a:r>
              <a:rPr lang="es-MX" sz="2800" dirty="0"/>
              <a:t> </a:t>
            </a:r>
            <a:r>
              <a:rPr lang="es-MX" sz="2800" dirty="0" err="1"/>
              <a:t>therapy</a:t>
            </a:r>
            <a:endParaRPr lang="es-MX" sz="2800" dirty="0"/>
          </a:p>
        </p:txBody>
      </p:sp>
      <p:sp>
        <p:nvSpPr>
          <p:cNvPr id="3" name="Rectángulo 2"/>
          <p:cNvSpPr/>
          <p:nvPr/>
        </p:nvSpPr>
        <p:spPr>
          <a:xfrm>
            <a:off x="3478399" y="4808405"/>
            <a:ext cx="2160002" cy="954107"/>
          </a:xfrm>
          <a:prstGeom prst="rect">
            <a:avLst/>
          </a:prstGeom>
        </p:spPr>
        <p:txBody>
          <a:bodyPr wrap="square">
            <a:spAutoFit/>
          </a:bodyPr>
          <a:lstStyle/>
          <a:p>
            <a:r>
              <a:rPr lang="es-MX" sz="2800" dirty="0" err="1"/>
              <a:t>psychological</a:t>
            </a:r>
            <a:r>
              <a:rPr lang="es-MX" sz="2800" dirty="0"/>
              <a:t> </a:t>
            </a:r>
            <a:r>
              <a:rPr lang="es-MX" sz="2800" dirty="0" err="1"/>
              <a:t>therapies</a:t>
            </a:r>
            <a:endParaRPr lang="es-MX" sz="2800" dirty="0"/>
          </a:p>
        </p:txBody>
      </p:sp>
      <p:sp>
        <p:nvSpPr>
          <p:cNvPr id="15" name="Rectángulo 14"/>
          <p:cNvSpPr/>
          <p:nvPr/>
        </p:nvSpPr>
        <p:spPr>
          <a:xfrm>
            <a:off x="6848969" y="5023849"/>
            <a:ext cx="1427635" cy="523220"/>
          </a:xfrm>
          <a:prstGeom prst="rect">
            <a:avLst/>
          </a:prstGeom>
        </p:spPr>
        <p:txBody>
          <a:bodyPr wrap="none">
            <a:spAutoFit/>
          </a:bodyPr>
          <a:lstStyle/>
          <a:p>
            <a:r>
              <a:rPr lang="es-MX" sz="2800" dirty="0"/>
              <a:t>diabetes</a:t>
            </a:r>
          </a:p>
        </p:txBody>
      </p:sp>
      <p:sp>
        <p:nvSpPr>
          <p:cNvPr id="7" name="CuadroTexto 6"/>
          <p:cNvSpPr txBox="1"/>
          <p:nvPr/>
        </p:nvSpPr>
        <p:spPr>
          <a:xfrm>
            <a:off x="162233" y="0"/>
            <a:ext cx="10952337" cy="1569660"/>
          </a:xfrm>
          <a:prstGeom prst="rect">
            <a:avLst/>
          </a:prstGeom>
          <a:noFill/>
        </p:spPr>
        <p:txBody>
          <a:bodyPr wrap="square" rtlCol="0">
            <a:spAutoFit/>
          </a:bodyPr>
          <a:lstStyle/>
          <a:p>
            <a:r>
              <a:rPr lang="en-US" sz="4800" dirty="0"/>
              <a:t>(</a:t>
            </a:r>
            <a:r>
              <a:rPr lang="es-MX" sz="4800" dirty="0" err="1"/>
              <a:t>psychological</a:t>
            </a:r>
            <a:r>
              <a:rPr lang="es-MX" sz="4800" dirty="0"/>
              <a:t> </a:t>
            </a:r>
            <a:r>
              <a:rPr lang="es-MX" sz="4800" dirty="0" err="1"/>
              <a:t>therapies</a:t>
            </a:r>
            <a:r>
              <a:rPr lang="es-MX" sz="4800" dirty="0"/>
              <a:t> </a:t>
            </a:r>
            <a:r>
              <a:rPr lang="en-US" sz="4800" dirty="0"/>
              <a:t>OR </a:t>
            </a:r>
            <a:r>
              <a:rPr lang="es-MX" sz="4800" dirty="0" err="1"/>
              <a:t>cognitive</a:t>
            </a:r>
            <a:r>
              <a:rPr lang="es-MX" sz="4800" dirty="0"/>
              <a:t> </a:t>
            </a:r>
          </a:p>
          <a:p>
            <a:r>
              <a:rPr lang="es-MX" sz="4800" dirty="0" err="1"/>
              <a:t>behavioral</a:t>
            </a:r>
            <a:r>
              <a:rPr lang="es-MX" sz="4800" dirty="0"/>
              <a:t> </a:t>
            </a:r>
            <a:r>
              <a:rPr lang="es-MX" sz="4800" dirty="0" err="1"/>
              <a:t>therapy</a:t>
            </a:r>
            <a:r>
              <a:rPr lang="en-US" sz="4800" dirty="0"/>
              <a:t>) AND diabetes</a:t>
            </a:r>
            <a:endParaRPr lang="es-MX" sz="4800" dirty="0"/>
          </a:p>
        </p:txBody>
      </p:sp>
    </p:spTree>
    <p:extLst>
      <p:ext uri="{BB962C8B-B14F-4D97-AF65-F5344CB8AC3E}">
        <p14:creationId xmlns:p14="http://schemas.microsoft.com/office/powerpoint/2010/main" val="39155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960052" y="2661529"/>
            <a:ext cx="6316409" cy="1200329"/>
          </a:xfrm>
          <a:prstGeom prst="rect">
            <a:avLst/>
          </a:prstGeom>
          <a:noFill/>
        </p:spPr>
        <p:txBody>
          <a:bodyPr wrap="none" rtlCol="0">
            <a:spAutoFit/>
          </a:bodyPr>
          <a:lstStyle/>
          <a:p>
            <a:r>
              <a:rPr lang="es-MX" sz="7200" b="1" dirty="0"/>
              <a:t>Exclusión </a:t>
            </a:r>
            <a:r>
              <a:rPr lang="es-MX" sz="7200" dirty="0"/>
              <a:t>o</a:t>
            </a:r>
            <a:r>
              <a:rPr lang="es-MX" sz="7200" b="1" dirty="0"/>
              <a:t> NOT</a:t>
            </a:r>
          </a:p>
        </p:txBody>
      </p:sp>
      <p:sp>
        <p:nvSpPr>
          <p:cNvPr id="8" name="CuadroTexto 7"/>
          <p:cNvSpPr txBox="1"/>
          <p:nvPr/>
        </p:nvSpPr>
        <p:spPr>
          <a:xfrm>
            <a:off x="0" y="0"/>
            <a:ext cx="6239209" cy="1200329"/>
          </a:xfrm>
          <a:prstGeom prst="rect">
            <a:avLst/>
          </a:prstGeom>
          <a:noFill/>
        </p:spPr>
        <p:txBody>
          <a:bodyPr wrap="none" rtlCol="0">
            <a:spAutoFit/>
          </a:bodyPr>
          <a:lstStyle/>
          <a:p>
            <a:r>
              <a:rPr lang="es-MX" sz="7200" dirty="0"/>
              <a:t>3er </a:t>
            </a:r>
            <a:r>
              <a:rPr lang="es-MX" sz="4800" dirty="0">
                <a:latin typeface="Times New Roman" panose="02020603050405020304" pitchFamily="18" charset="0"/>
                <a:cs typeface="Times New Roman" panose="02020603050405020304" pitchFamily="18" charset="0"/>
              </a:rPr>
              <a:t>operador booleano</a:t>
            </a:r>
            <a:endParaRPr lang="es-MX" sz="4800" dirty="0"/>
          </a:p>
        </p:txBody>
      </p:sp>
    </p:spTree>
    <p:extLst>
      <p:ext uri="{BB962C8B-B14F-4D97-AF65-F5344CB8AC3E}">
        <p14:creationId xmlns:p14="http://schemas.microsoft.com/office/powerpoint/2010/main" val="9391352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3812857" y="673678"/>
            <a:ext cx="4027064" cy="1200329"/>
          </a:xfrm>
          <a:prstGeom prst="rect">
            <a:avLst/>
          </a:prstGeom>
          <a:noFill/>
        </p:spPr>
        <p:txBody>
          <a:bodyPr wrap="none" rtlCol="0">
            <a:spAutoFit/>
          </a:bodyPr>
          <a:lstStyle/>
          <a:p>
            <a:r>
              <a:rPr lang="es-MX" sz="7200" dirty="0"/>
              <a:t>(A ∪ B) - B</a:t>
            </a:r>
          </a:p>
        </p:txBody>
      </p:sp>
      <p:pic>
        <p:nvPicPr>
          <p:cNvPr id="16" name="Imagen 15"/>
          <p:cNvPicPr>
            <a:picLocks noChangeAspect="1"/>
          </p:cNvPicPr>
          <p:nvPr/>
        </p:nvPicPr>
        <p:blipFill>
          <a:blip r:embed="rId2"/>
          <a:stretch>
            <a:fillRect/>
          </a:stretch>
        </p:blipFill>
        <p:spPr>
          <a:xfrm rot="10800000">
            <a:off x="2307471" y="1632964"/>
            <a:ext cx="7266527" cy="4354456"/>
          </a:xfrm>
          <a:prstGeom prst="rect">
            <a:avLst/>
          </a:prstGeom>
        </p:spPr>
      </p:pic>
      <p:sp>
        <p:nvSpPr>
          <p:cNvPr id="17" name="CuadroTexto 16"/>
          <p:cNvSpPr txBox="1"/>
          <p:nvPr/>
        </p:nvSpPr>
        <p:spPr>
          <a:xfrm>
            <a:off x="3012064" y="4938710"/>
            <a:ext cx="540533" cy="830997"/>
          </a:xfrm>
          <a:prstGeom prst="rect">
            <a:avLst/>
          </a:prstGeom>
          <a:noFill/>
        </p:spPr>
        <p:txBody>
          <a:bodyPr wrap="none" rtlCol="0">
            <a:spAutoFit/>
          </a:bodyPr>
          <a:lstStyle/>
          <a:p>
            <a:r>
              <a:rPr lang="es-MX" sz="4800" dirty="0"/>
              <a:t>A</a:t>
            </a:r>
          </a:p>
        </p:txBody>
      </p:sp>
      <p:sp>
        <p:nvSpPr>
          <p:cNvPr id="18" name="CuadroTexto 17"/>
          <p:cNvSpPr txBox="1"/>
          <p:nvPr/>
        </p:nvSpPr>
        <p:spPr>
          <a:xfrm>
            <a:off x="8805228" y="4938709"/>
            <a:ext cx="519694" cy="830997"/>
          </a:xfrm>
          <a:prstGeom prst="rect">
            <a:avLst/>
          </a:prstGeom>
          <a:noFill/>
        </p:spPr>
        <p:txBody>
          <a:bodyPr wrap="none" rtlCol="0">
            <a:spAutoFit/>
          </a:bodyPr>
          <a:lstStyle/>
          <a:p>
            <a:r>
              <a:rPr lang="es-MX" sz="4800" dirty="0"/>
              <a:t>B</a:t>
            </a:r>
          </a:p>
        </p:txBody>
      </p:sp>
      <p:sp>
        <p:nvSpPr>
          <p:cNvPr id="6" name="Rectángulo 5"/>
          <p:cNvSpPr/>
          <p:nvPr/>
        </p:nvSpPr>
        <p:spPr>
          <a:xfrm>
            <a:off x="4280456" y="3669103"/>
            <a:ext cx="3706271" cy="523220"/>
          </a:xfrm>
          <a:prstGeom prst="rect">
            <a:avLst/>
          </a:prstGeom>
        </p:spPr>
        <p:txBody>
          <a:bodyPr wrap="none">
            <a:spAutoFit/>
          </a:bodyPr>
          <a:lstStyle/>
          <a:p>
            <a:r>
              <a:rPr lang="es-MX" sz="2800" dirty="0"/>
              <a:t>diabetes NOT </a:t>
            </a:r>
            <a:r>
              <a:rPr lang="es-MX" sz="2800" dirty="0" err="1"/>
              <a:t>diagnostic</a:t>
            </a:r>
            <a:endParaRPr lang="es-MX" sz="2800" dirty="0"/>
          </a:p>
        </p:txBody>
      </p:sp>
      <p:sp>
        <p:nvSpPr>
          <p:cNvPr id="7" name="CuadroTexto 6"/>
          <p:cNvSpPr txBox="1"/>
          <p:nvPr/>
        </p:nvSpPr>
        <p:spPr>
          <a:xfrm>
            <a:off x="5388035" y="5927624"/>
            <a:ext cx="1856598" cy="523220"/>
          </a:xfrm>
          <a:prstGeom prst="rect">
            <a:avLst/>
          </a:prstGeom>
          <a:noFill/>
        </p:spPr>
        <p:txBody>
          <a:bodyPr wrap="none" rtlCol="0">
            <a:spAutoFit/>
          </a:bodyPr>
          <a:lstStyle/>
          <a:p>
            <a:r>
              <a:rPr lang="es-MX" sz="2800" dirty="0"/>
              <a:t>N = 432281</a:t>
            </a:r>
          </a:p>
        </p:txBody>
      </p:sp>
    </p:spTree>
    <p:extLst>
      <p:ext uri="{BB962C8B-B14F-4D97-AF65-F5344CB8AC3E}">
        <p14:creationId xmlns:p14="http://schemas.microsoft.com/office/powerpoint/2010/main" val="27883670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3812857" y="673678"/>
            <a:ext cx="4027064" cy="1200329"/>
          </a:xfrm>
          <a:prstGeom prst="rect">
            <a:avLst/>
          </a:prstGeom>
          <a:noFill/>
        </p:spPr>
        <p:txBody>
          <a:bodyPr wrap="none" rtlCol="0">
            <a:spAutoFit/>
          </a:bodyPr>
          <a:lstStyle/>
          <a:p>
            <a:r>
              <a:rPr lang="es-MX" sz="7200" dirty="0"/>
              <a:t>(A ∪ B) - B</a:t>
            </a:r>
          </a:p>
        </p:txBody>
      </p:sp>
      <p:pic>
        <p:nvPicPr>
          <p:cNvPr id="2" name="Imagen 1"/>
          <p:cNvPicPr>
            <a:picLocks noChangeAspect="1"/>
          </p:cNvPicPr>
          <p:nvPr/>
        </p:nvPicPr>
        <p:blipFill>
          <a:blip r:embed="rId2"/>
          <a:stretch>
            <a:fillRect/>
          </a:stretch>
        </p:blipFill>
        <p:spPr>
          <a:xfrm>
            <a:off x="1222320" y="2956127"/>
            <a:ext cx="3336233" cy="2681301"/>
          </a:xfrm>
          <a:prstGeom prst="rect">
            <a:avLst/>
          </a:prstGeom>
        </p:spPr>
      </p:pic>
      <p:pic>
        <p:nvPicPr>
          <p:cNvPr id="3" name="Imagen 2"/>
          <p:cNvPicPr>
            <a:picLocks noChangeAspect="1"/>
          </p:cNvPicPr>
          <p:nvPr/>
        </p:nvPicPr>
        <p:blipFill>
          <a:blip r:embed="rId3"/>
          <a:stretch>
            <a:fillRect/>
          </a:stretch>
        </p:blipFill>
        <p:spPr>
          <a:xfrm>
            <a:off x="7234517" y="2956128"/>
            <a:ext cx="3371509" cy="2681301"/>
          </a:xfrm>
          <a:prstGeom prst="rect">
            <a:avLst/>
          </a:prstGeom>
        </p:spPr>
      </p:pic>
      <p:sp>
        <p:nvSpPr>
          <p:cNvPr id="4" name="Rectángulo 3"/>
          <p:cNvSpPr/>
          <p:nvPr/>
        </p:nvSpPr>
        <p:spPr>
          <a:xfrm>
            <a:off x="5663138" y="3696612"/>
            <a:ext cx="466794" cy="1200329"/>
          </a:xfrm>
          <a:prstGeom prst="rect">
            <a:avLst/>
          </a:prstGeom>
        </p:spPr>
        <p:txBody>
          <a:bodyPr wrap="none">
            <a:spAutoFit/>
          </a:bodyPr>
          <a:lstStyle/>
          <a:p>
            <a:r>
              <a:rPr lang="es-MX" sz="7200" dirty="0"/>
              <a:t>-</a:t>
            </a:r>
          </a:p>
        </p:txBody>
      </p:sp>
    </p:spTree>
    <p:extLst>
      <p:ext uri="{BB962C8B-B14F-4D97-AF65-F5344CB8AC3E}">
        <p14:creationId xmlns:p14="http://schemas.microsoft.com/office/powerpoint/2010/main" val="2823011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rot="10800000">
            <a:off x="2307471" y="1632964"/>
            <a:ext cx="7266527" cy="4354456"/>
          </a:xfrm>
          <a:prstGeom prst="rect">
            <a:avLst/>
          </a:prstGeom>
        </p:spPr>
      </p:pic>
      <p:sp>
        <p:nvSpPr>
          <p:cNvPr id="10" name="CuadroTexto 9"/>
          <p:cNvSpPr txBox="1"/>
          <p:nvPr/>
        </p:nvSpPr>
        <p:spPr>
          <a:xfrm>
            <a:off x="5032057" y="689856"/>
            <a:ext cx="1817357" cy="1200329"/>
          </a:xfrm>
          <a:prstGeom prst="rect">
            <a:avLst/>
          </a:prstGeom>
          <a:noFill/>
        </p:spPr>
        <p:txBody>
          <a:bodyPr wrap="none" rtlCol="0">
            <a:spAutoFit/>
          </a:bodyPr>
          <a:lstStyle/>
          <a:p>
            <a:r>
              <a:rPr lang="es-MX" sz="7200" dirty="0"/>
              <a:t>NOT</a:t>
            </a:r>
          </a:p>
        </p:txBody>
      </p:sp>
      <p:sp>
        <p:nvSpPr>
          <p:cNvPr id="11" name="CuadroTexto 10"/>
          <p:cNvSpPr txBox="1"/>
          <p:nvPr/>
        </p:nvSpPr>
        <p:spPr>
          <a:xfrm>
            <a:off x="3012064" y="4938709"/>
            <a:ext cx="540533" cy="830997"/>
          </a:xfrm>
          <a:prstGeom prst="rect">
            <a:avLst/>
          </a:prstGeom>
          <a:noFill/>
        </p:spPr>
        <p:txBody>
          <a:bodyPr wrap="none" rtlCol="0">
            <a:spAutoFit/>
          </a:bodyPr>
          <a:lstStyle/>
          <a:p>
            <a:r>
              <a:rPr lang="es-MX" sz="4800" dirty="0"/>
              <a:t>A</a:t>
            </a:r>
          </a:p>
        </p:txBody>
      </p:sp>
      <p:sp>
        <p:nvSpPr>
          <p:cNvPr id="12" name="CuadroTexto 11"/>
          <p:cNvSpPr txBox="1"/>
          <p:nvPr/>
        </p:nvSpPr>
        <p:spPr>
          <a:xfrm>
            <a:off x="8805228" y="4938708"/>
            <a:ext cx="519694" cy="830997"/>
          </a:xfrm>
          <a:prstGeom prst="rect">
            <a:avLst/>
          </a:prstGeom>
          <a:noFill/>
        </p:spPr>
        <p:txBody>
          <a:bodyPr wrap="none" rtlCol="0">
            <a:spAutoFit/>
          </a:bodyPr>
          <a:lstStyle/>
          <a:p>
            <a:r>
              <a:rPr lang="es-MX" sz="4800" dirty="0"/>
              <a:t>B</a:t>
            </a:r>
          </a:p>
        </p:txBody>
      </p:sp>
      <p:sp>
        <p:nvSpPr>
          <p:cNvPr id="14" name="Rectángulo 13"/>
          <p:cNvSpPr/>
          <p:nvPr/>
        </p:nvSpPr>
        <p:spPr>
          <a:xfrm>
            <a:off x="4280456" y="3669103"/>
            <a:ext cx="3706271" cy="523220"/>
          </a:xfrm>
          <a:prstGeom prst="rect">
            <a:avLst/>
          </a:prstGeom>
        </p:spPr>
        <p:txBody>
          <a:bodyPr wrap="none">
            <a:spAutoFit/>
          </a:bodyPr>
          <a:lstStyle/>
          <a:p>
            <a:r>
              <a:rPr lang="es-MX" sz="2800" dirty="0"/>
              <a:t>diabetes NOT </a:t>
            </a:r>
            <a:r>
              <a:rPr lang="es-MX" sz="2800" dirty="0" err="1"/>
              <a:t>diagnostic</a:t>
            </a:r>
            <a:endParaRPr lang="es-MX" sz="2800" dirty="0"/>
          </a:p>
        </p:txBody>
      </p:sp>
      <p:sp>
        <p:nvSpPr>
          <p:cNvPr id="15" name="CuadroTexto 14"/>
          <p:cNvSpPr txBox="1"/>
          <p:nvPr/>
        </p:nvSpPr>
        <p:spPr>
          <a:xfrm>
            <a:off x="5388035" y="5927624"/>
            <a:ext cx="1856598" cy="523220"/>
          </a:xfrm>
          <a:prstGeom prst="rect">
            <a:avLst/>
          </a:prstGeom>
          <a:noFill/>
        </p:spPr>
        <p:txBody>
          <a:bodyPr wrap="none" rtlCol="0">
            <a:spAutoFit/>
          </a:bodyPr>
          <a:lstStyle/>
          <a:p>
            <a:r>
              <a:rPr lang="es-MX" sz="2800" dirty="0"/>
              <a:t>N = 432281</a:t>
            </a:r>
          </a:p>
        </p:txBody>
      </p:sp>
    </p:spTree>
    <p:extLst>
      <p:ext uri="{BB962C8B-B14F-4D97-AF65-F5344CB8AC3E}">
        <p14:creationId xmlns:p14="http://schemas.microsoft.com/office/powerpoint/2010/main" val="33317479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luna-diosa-mujer-influenc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105" y="0"/>
            <a:ext cx="87085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9882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rotWithShape="1">
          <a:blip r:embed="rId2"/>
          <a:srcRect r="12571" b="26614"/>
          <a:stretch/>
        </p:blipFill>
        <p:spPr>
          <a:xfrm rot="10800000">
            <a:off x="-1" y="-1"/>
            <a:ext cx="12170979" cy="6858000"/>
          </a:xfrm>
          <a:prstGeom prst="rect">
            <a:avLst/>
          </a:prstGeom>
        </p:spPr>
      </p:pic>
      <p:cxnSp>
        <p:nvCxnSpPr>
          <p:cNvPr id="7" name="Conector recto 6"/>
          <p:cNvCxnSpPr>
            <a:stCxn id="5" idx="2"/>
            <a:endCxn id="5" idx="0"/>
          </p:cNvCxnSpPr>
          <p:nvPr/>
        </p:nvCxnSpPr>
        <p:spPr>
          <a:xfrm>
            <a:off x="6085488" y="-1"/>
            <a:ext cx="0"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p:nvPicPr>
        <p:blipFill>
          <a:blip r:embed="rId3"/>
          <a:stretch>
            <a:fillRect/>
          </a:stretch>
        </p:blipFill>
        <p:spPr>
          <a:xfrm>
            <a:off x="4814000" y="-3"/>
            <a:ext cx="2563999" cy="2585545"/>
          </a:xfrm>
          <a:prstGeom prst="rect">
            <a:avLst/>
          </a:prstGeom>
        </p:spPr>
      </p:pic>
      <p:pic>
        <p:nvPicPr>
          <p:cNvPr id="19470"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698" y="5171089"/>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4952" y="4465690"/>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677" y="4648131"/>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5112" y="5586686"/>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4964" y="5008671"/>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638" y="4439656"/>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13" y="5648591"/>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8523" y="5627852"/>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9671" y="4597850"/>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6571" y="4637894"/>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8810" y="5719968"/>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9683" y="5140831"/>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5874" y="4257332"/>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0130" y="5748872"/>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3242" y="5760012"/>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8407" y="4222468"/>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5738" y="4926785"/>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438" y="4352009"/>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1551" y="4909164"/>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8176" y="4432803"/>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4019" y="5464132"/>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9929" y="5526621"/>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8354" y="4094913"/>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8922" y="4291849"/>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Resultado de imagen para pacient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7605" y="4754139"/>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2870" y="5317611"/>
            <a:ext cx="1005873" cy="100587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57936" y="5389678"/>
            <a:ext cx="1005873" cy="100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01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srcRect t="4167" r="21303" b="11979"/>
          <a:stretch/>
        </p:blipFill>
        <p:spPr>
          <a:xfrm>
            <a:off x="0" y="0"/>
            <a:ext cx="12192000" cy="6858000"/>
          </a:xfrm>
          <a:prstGeom prst="rect">
            <a:avLst/>
          </a:prstGeom>
        </p:spPr>
      </p:pic>
    </p:spTree>
    <p:extLst>
      <p:ext uri="{BB962C8B-B14F-4D97-AF65-F5344CB8AC3E}">
        <p14:creationId xmlns:p14="http://schemas.microsoft.com/office/powerpoint/2010/main" val="29938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70797" y="2163239"/>
            <a:ext cx="10883053" cy="3785652"/>
          </a:xfrm>
          <a:prstGeom prst="rect">
            <a:avLst/>
          </a:prstGeom>
          <a:noFill/>
        </p:spPr>
        <p:txBody>
          <a:bodyPr wrap="square" rtlCol="0">
            <a:spAutoFit/>
          </a:bodyPr>
          <a:lstStyle/>
          <a:p>
            <a:r>
              <a:rPr lang="es-MX" sz="4800" dirty="0">
                <a:latin typeface="Times New Roman" panose="02020603050405020304" pitchFamily="18" charset="0"/>
                <a:cs typeface="Times New Roman" panose="02020603050405020304" pitchFamily="18" charset="0"/>
              </a:rPr>
              <a:t>¿Por qué es </a:t>
            </a:r>
            <a:r>
              <a:rPr lang="es-MX" sz="4800" b="1" dirty="0">
                <a:solidFill>
                  <a:schemeClr val="accent2">
                    <a:lumMod val="50000"/>
                  </a:schemeClr>
                </a:solidFill>
                <a:latin typeface="Times New Roman" panose="02020603050405020304" pitchFamily="18" charset="0"/>
                <a:cs typeface="Times New Roman" panose="02020603050405020304" pitchFamily="18" charset="0"/>
              </a:rPr>
              <a:t>importante</a:t>
            </a:r>
            <a:r>
              <a:rPr lang="es-MX" sz="4800" dirty="0">
                <a:solidFill>
                  <a:schemeClr val="accent2">
                    <a:lumMod val="50000"/>
                  </a:schemeClr>
                </a:solidFill>
                <a:latin typeface="Times New Roman" panose="02020603050405020304" pitchFamily="18" charset="0"/>
                <a:cs typeface="Times New Roman" panose="02020603050405020304" pitchFamily="18" charset="0"/>
              </a:rPr>
              <a:t> </a:t>
            </a:r>
            <a:r>
              <a:rPr lang="es-MX" sz="4800" dirty="0">
                <a:latin typeface="Times New Roman" panose="02020603050405020304" pitchFamily="18" charset="0"/>
                <a:cs typeface="Times New Roman" panose="02020603050405020304" pitchFamily="18" charset="0"/>
              </a:rPr>
              <a:t>la </a:t>
            </a:r>
            <a:r>
              <a:rPr lang="es-MX" sz="4800" b="1" dirty="0">
                <a:solidFill>
                  <a:schemeClr val="accent1">
                    <a:lumMod val="50000"/>
                  </a:schemeClr>
                </a:solidFill>
                <a:latin typeface="Times New Roman" panose="02020603050405020304" pitchFamily="18" charset="0"/>
                <a:cs typeface="Times New Roman" panose="02020603050405020304" pitchFamily="18" charset="0"/>
              </a:rPr>
              <a:t>búsqueda</a:t>
            </a:r>
            <a:r>
              <a:rPr lang="es-MX" sz="4800" dirty="0">
                <a:solidFill>
                  <a:schemeClr val="accent1">
                    <a:lumMod val="50000"/>
                  </a:schemeClr>
                </a:solidFill>
                <a:latin typeface="Times New Roman" panose="02020603050405020304" pitchFamily="18" charset="0"/>
                <a:cs typeface="Times New Roman" panose="02020603050405020304" pitchFamily="18" charset="0"/>
              </a:rPr>
              <a:t> </a:t>
            </a:r>
            <a:r>
              <a:rPr lang="es-MX" sz="4800" dirty="0">
                <a:latin typeface="Times New Roman" panose="02020603050405020304" pitchFamily="18" charset="0"/>
                <a:cs typeface="Times New Roman" panose="02020603050405020304" pitchFamily="18" charset="0"/>
              </a:rPr>
              <a:t>de información en la práctica de la </a:t>
            </a:r>
            <a:r>
              <a:rPr lang="es-MX" sz="4800" b="1" dirty="0">
                <a:latin typeface="Times New Roman" panose="02020603050405020304" pitchFamily="18" charset="0"/>
                <a:cs typeface="Times New Roman" panose="02020603050405020304" pitchFamily="18" charset="0"/>
              </a:rPr>
              <a:t>psicología de la salud, medicina basada en la evidencia,</a:t>
            </a:r>
            <a:r>
              <a:rPr lang="es-MX" sz="4800" dirty="0">
                <a:latin typeface="Times New Roman" panose="02020603050405020304" pitchFamily="18" charset="0"/>
                <a:cs typeface="Times New Roman" panose="02020603050405020304" pitchFamily="18" charset="0"/>
              </a:rPr>
              <a:t> </a:t>
            </a:r>
            <a:r>
              <a:rPr lang="es-MX" sz="4800" b="1" dirty="0">
                <a:latin typeface="Times New Roman" panose="02020603050405020304" pitchFamily="18" charset="0"/>
                <a:cs typeface="Times New Roman" panose="02020603050405020304" pitchFamily="18" charset="0"/>
              </a:rPr>
              <a:t>psicología clínica</a:t>
            </a:r>
            <a:r>
              <a:rPr lang="es-MX" sz="4800" dirty="0">
                <a:latin typeface="Times New Roman" panose="02020603050405020304" pitchFamily="18" charset="0"/>
                <a:cs typeface="Times New Roman" panose="02020603050405020304" pitchFamily="18" charset="0"/>
              </a:rPr>
              <a:t>, o en </a:t>
            </a:r>
            <a:r>
              <a:rPr lang="es-MX" sz="4800" b="1" dirty="0">
                <a:latin typeface="Times New Roman" panose="02020603050405020304" pitchFamily="18" charset="0"/>
                <a:cs typeface="Times New Roman" panose="02020603050405020304" pitchFamily="18" charset="0"/>
              </a:rPr>
              <a:t>ciencias de la salud</a:t>
            </a:r>
            <a:r>
              <a:rPr lang="es-MX" sz="4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48606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srcRect t="4167" r="21303" b="11979"/>
          <a:stretch/>
        </p:blipFill>
        <p:spPr>
          <a:xfrm>
            <a:off x="0" y="0"/>
            <a:ext cx="12192000" cy="6858000"/>
          </a:xfrm>
          <a:prstGeom prst="rect">
            <a:avLst/>
          </a:prstGeom>
        </p:spPr>
      </p:pic>
      <p:sp>
        <p:nvSpPr>
          <p:cNvPr id="3" name="Y 2"/>
          <p:cNvSpPr/>
          <p:nvPr/>
        </p:nvSpPr>
        <p:spPr>
          <a:xfrm>
            <a:off x="2336800" y="611860"/>
            <a:ext cx="5400000" cy="5400000"/>
          </a:xfrm>
          <a:prstGeom prst="flowChartSummingJunction">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53852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Resultado de imagen para sea of information"/>
          <p:cNvPicPr>
            <a:picLocks noChangeAspect="1" noChangeArrowheads="1"/>
          </p:cNvPicPr>
          <p:nvPr/>
        </p:nvPicPr>
        <p:blipFill>
          <a:blip r:embed="rId2" cstate="print"/>
          <a:srcRect t="11628" b="15895"/>
          <a:stretch>
            <a:fillRect/>
          </a:stretch>
        </p:blipFill>
        <p:spPr bwMode="auto">
          <a:xfrm>
            <a:off x="0" y="0"/>
            <a:ext cx="12192000" cy="6858000"/>
          </a:xfrm>
          <a:prstGeom prst="rect">
            <a:avLst/>
          </a:prstGeom>
          <a:noFill/>
        </p:spPr>
      </p:pic>
      <p:pic>
        <p:nvPicPr>
          <p:cNvPr id="6146" name="Picture 2" descr="Resultado de imagen para goog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1550" y="2556529"/>
            <a:ext cx="5162550" cy="1744942"/>
          </a:xfrm>
          <a:prstGeom prst="rect">
            <a:avLst/>
          </a:prstGeom>
          <a:solidFill>
            <a:schemeClr val="bg1">
              <a:alpha val="50000"/>
            </a:schemeClr>
          </a:solidFill>
        </p:spPr>
      </p:pic>
      <p:sp>
        <p:nvSpPr>
          <p:cNvPr id="4" name="CuadroTexto 3"/>
          <p:cNvSpPr txBox="1"/>
          <p:nvPr/>
        </p:nvSpPr>
        <p:spPr>
          <a:xfrm>
            <a:off x="357666" y="0"/>
            <a:ext cx="4955203" cy="1200329"/>
          </a:xfrm>
          <a:prstGeom prst="rect">
            <a:avLst/>
          </a:prstGeom>
          <a:noFill/>
        </p:spPr>
        <p:txBody>
          <a:bodyPr wrap="none" rtlCol="0">
            <a:spAutoFit/>
          </a:bodyPr>
          <a:lstStyle/>
          <a:p>
            <a:r>
              <a:rPr lang="es-MX" sz="7200" b="1" dirty="0">
                <a:solidFill>
                  <a:schemeClr val="accent1">
                    <a:lumMod val="20000"/>
                    <a:lumOff val="80000"/>
                  </a:schemeClr>
                </a:solidFill>
                <a:latin typeface="Times New Roman" panose="02020603050405020304" pitchFamily="18" charset="0"/>
                <a:cs typeface="Times New Roman" panose="02020603050405020304" pitchFamily="18" charset="0"/>
              </a:rPr>
              <a:t>infoxicación</a:t>
            </a:r>
          </a:p>
        </p:txBody>
      </p:sp>
    </p:spTree>
    <p:extLst>
      <p:ext uri="{BB962C8B-B14F-4D97-AF65-F5344CB8AC3E}">
        <p14:creationId xmlns:p14="http://schemas.microsoft.com/office/powerpoint/2010/main" val="850284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srcRect l="595" t="1023" r="3453" b="1779"/>
          <a:stretch/>
        </p:blipFill>
        <p:spPr>
          <a:xfrm>
            <a:off x="0" y="0"/>
            <a:ext cx="12195000" cy="5689600"/>
          </a:xfrm>
          <a:prstGeom prst="rect">
            <a:avLst/>
          </a:prstGeom>
        </p:spPr>
      </p:pic>
    </p:spTree>
    <p:extLst>
      <p:ext uri="{BB962C8B-B14F-4D97-AF65-F5344CB8AC3E}">
        <p14:creationId xmlns:p14="http://schemas.microsoft.com/office/powerpoint/2010/main" val="14174861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595" t="1023" r="3453" b="1779"/>
          <a:stretch/>
        </p:blipFill>
        <p:spPr>
          <a:xfrm>
            <a:off x="-3002" y="0"/>
            <a:ext cx="12195000" cy="5689600"/>
          </a:xfrm>
          <a:prstGeom prst="rect">
            <a:avLst/>
          </a:prstGeom>
        </p:spPr>
      </p:pic>
      <p:sp>
        <p:nvSpPr>
          <p:cNvPr id="10" name="Rectángulo 9"/>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Imagen 1"/>
          <p:cNvPicPr>
            <a:picLocks noChangeAspect="1"/>
          </p:cNvPicPr>
          <p:nvPr/>
        </p:nvPicPr>
        <p:blipFill rotWithShape="1">
          <a:blip r:embed="rId3"/>
          <a:srcRect l="6383" t="3521" r="66733" b="79415"/>
          <a:stretch/>
        </p:blipFill>
        <p:spPr>
          <a:xfrm>
            <a:off x="0" y="1"/>
            <a:ext cx="7361950" cy="2627086"/>
          </a:xfrm>
          <a:prstGeom prst="rect">
            <a:avLst/>
          </a:prstGeom>
        </p:spPr>
      </p:pic>
      <p:sp>
        <p:nvSpPr>
          <p:cNvPr id="3" name="Rectángulo 2"/>
          <p:cNvSpPr/>
          <p:nvPr/>
        </p:nvSpPr>
        <p:spPr>
          <a:xfrm>
            <a:off x="5660571" y="2090057"/>
            <a:ext cx="1451429" cy="4354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30" name="Picture 6" descr="Hand Cursor Png Click, cursor, hand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089448">
            <a:off x="6428152" y="2370226"/>
            <a:ext cx="2117548" cy="2117549"/>
          </a:xfrm>
          <a:prstGeom prst="rect">
            <a:avLst/>
          </a:prstGeom>
          <a:noFill/>
        </p:spPr>
      </p:pic>
    </p:spTree>
    <p:extLst>
      <p:ext uri="{BB962C8B-B14F-4D97-AF65-F5344CB8AC3E}">
        <p14:creationId xmlns:p14="http://schemas.microsoft.com/office/powerpoint/2010/main" val="270874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srcRect l="6209" t="8771" r="8211" b="7157"/>
          <a:stretch/>
        </p:blipFill>
        <p:spPr>
          <a:xfrm>
            <a:off x="0" y="-1"/>
            <a:ext cx="12192000" cy="6741763"/>
          </a:xfrm>
          <a:prstGeom prst="rect">
            <a:avLst/>
          </a:prstGeom>
        </p:spPr>
      </p:pic>
      <p:sp>
        <p:nvSpPr>
          <p:cNvPr id="7" name="Flecha izquierda 6"/>
          <p:cNvSpPr/>
          <p:nvPr/>
        </p:nvSpPr>
        <p:spPr>
          <a:xfrm rot="10800000">
            <a:off x="526942" y="2991173"/>
            <a:ext cx="495946" cy="526942"/>
          </a:xfrm>
          <a:prstGeom prst="leftArrow">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71330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3"/>
          <a:srcRect l="6095" t="8770" r="8325" b="16230"/>
          <a:stretch/>
        </p:blipFill>
        <p:spPr>
          <a:xfrm>
            <a:off x="1" y="0"/>
            <a:ext cx="12192000" cy="6032090"/>
          </a:xfrm>
          <a:prstGeom prst="rect">
            <a:avLst/>
          </a:prstGeom>
        </p:spPr>
      </p:pic>
    </p:spTree>
    <p:extLst>
      <p:ext uri="{BB962C8B-B14F-4D97-AF65-F5344CB8AC3E}">
        <p14:creationId xmlns:p14="http://schemas.microsoft.com/office/powerpoint/2010/main" val="3207668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3"/>
          <a:srcRect l="6095" t="8770" r="8325" b="16230"/>
          <a:stretch/>
        </p:blipFill>
        <p:spPr>
          <a:xfrm>
            <a:off x="1" y="0"/>
            <a:ext cx="12192000" cy="6032090"/>
          </a:xfrm>
          <a:prstGeom prst="rect">
            <a:avLst/>
          </a:prstGeom>
        </p:spPr>
      </p:pic>
      <p:sp>
        <p:nvSpPr>
          <p:cNvPr id="11" name="Rectángulo 10"/>
          <p:cNvSpPr/>
          <p:nvPr/>
        </p:nvSpPr>
        <p:spPr>
          <a:xfrm>
            <a:off x="1" y="1"/>
            <a:ext cx="12192000" cy="685799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CuadroTexto 11"/>
          <p:cNvSpPr txBox="1"/>
          <p:nvPr/>
        </p:nvSpPr>
        <p:spPr>
          <a:xfrm>
            <a:off x="1103086" y="1654631"/>
            <a:ext cx="10796637" cy="2308324"/>
          </a:xfrm>
          <a:prstGeom prst="rect">
            <a:avLst/>
          </a:prstGeom>
          <a:noFill/>
        </p:spPr>
        <p:txBody>
          <a:bodyPr wrap="square" rtlCol="0">
            <a:spAutoFit/>
          </a:bodyPr>
          <a:lstStyle/>
          <a:p>
            <a:r>
              <a:rPr lang="es-MX" sz="3600" b="1" dirty="0"/>
              <a:t>Sesgos cognitivos </a:t>
            </a:r>
            <a:r>
              <a:rPr lang="es-MX" sz="3600" dirty="0"/>
              <a:t>y</a:t>
            </a:r>
            <a:r>
              <a:rPr lang="es-MX" sz="3600" b="1" dirty="0"/>
              <a:t> deficiencias </a:t>
            </a:r>
            <a:r>
              <a:rPr lang="es-MX" sz="3600" dirty="0"/>
              <a:t>en análisis pueden llevarnos a concluir efecto de luna en asuntos humanos</a:t>
            </a:r>
          </a:p>
          <a:p>
            <a:endParaRPr lang="es-MX" sz="3600" dirty="0"/>
          </a:p>
          <a:p>
            <a:r>
              <a:rPr lang="es-MX" sz="3600" dirty="0"/>
              <a:t>(PD: ni trastornos psiquiátricos, ni tasa de nacimientos)</a:t>
            </a:r>
          </a:p>
        </p:txBody>
      </p:sp>
      <p:sp>
        <p:nvSpPr>
          <p:cNvPr id="13" name="Rectángulo 12"/>
          <p:cNvSpPr/>
          <p:nvPr/>
        </p:nvSpPr>
        <p:spPr>
          <a:xfrm>
            <a:off x="1" y="6581002"/>
            <a:ext cx="12192000" cy="276999"/>
          </a:xfrm>
          <a:prstGeom prst="rect">
            <a:avLst/>
          </a:prstGeom>
        </p:spPr>
        <p:txBody>
          <a:bodyPr wrap="square">
            <a:spAutoFit/>
          </a:bodyPr>
          <a:lstStyle/>
          <a:p>
            <a:r>
              <a:rPr lang="en-US" sz="1200" dirty="0">
                <a:solidFill>
                  <a:srgbClr val="222222"/>
                </a:solidFill>
                <a:latin typeface="Arial" panose="020B0604020202020204" pitchFamily="34" charset="0"/>
              </a:rPr>
              <a:t>Margot, J. L. (2015). No evidence of purported lunar effect on hospital admission rates or birth rates. </a:t>
            </a:r>
            <a:r>
              <a:rPr lang="en-US" sz="1200" i="1" dirty="0">
                <a:solidFill>
                  <a:srgbClr val="222222"/>
                </a:solidFill>
                <a:latin typeface="Arial" panose="020B0604020202020204" pitchFamily="34" charset="0"/>
              </a:rPr>
              <a:t>Nursing research</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64</a:t>
            </a:r>
            <a:r>
              <a:rPr lang="en-US" sz="1200" dirty="0">
                <a:solidFill>
                  <a:srgbClr val="222222"/>
                </a:solidFill>
                <a:latin typeface="Arial" panose="020B0604020202020204" pitchFamily="34" charset="0"/>
              </a:rPr>
              <a:t>(3), 168.</a:t>
            </a:r>
            <a:endParaRPr lang="es-MX" sz="1200" dirty="0"/>
          </a:p>
        </p:txBody>
      </p:sp>
    </p:spTree>
    <p:extLst>
      <p:ext uri="{BB962C8B-B14F-4D97-AF65-F5344CB8AC3E}">
        <p14:creationId xmlns:p14="http://schemas.microsoft.com/office/powerpoint/2010/main" val="27622144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r="3566" b="5346"/>
          <a:stretch/>
        </p:blipFill>
        <p:spPr>
          <a:xfrm>
            <a:off x="2138516" y="2366787"/>
            <a:ext cx="7626101" cy="4491213"/>
          </a:xfrm>
          <a:prstGeom prst="rect">
            <a:avLst/>
          </a:prstGeom>
        </p:spPr>
      </p:pic>
      <p:sp>
        <p:nvSpPr>
          <p:cNvPr id="4" name="CuadroTexto 3"/>
          <p:cNvSpPr txBox="1"/>
          <p:nvPr/>
        </p:nvSpPr>
        <p:spPr>
          <a:xfrm>
            <a:off x="6990707" y="3919895"/>
            <a:ext cx="2232212" cy="1384995"/>
          </a:xfrm>
          <a:prstGeom prst="rect">
            <a:avLst/>
          </a:prstGeom>
          <a:noFill/>
        </p:spPr>
        <p:txBody>
          <a:bodyPr wrap="square" rtlCol="0">
            <a:spAutoFit/>
          </a:bodyPr>
          <a:lstStyle/>
          <a:p>
            <a:r>
              <a:rPr lang="es-MX" sz="2800" dirty="0"/>
              <a:t>“hospital </a:t>
            </a:r>
            <a:r>
              <a:rPr lang="es-MX" sz="2800" dirty="0" err="1"/>
              <a:t>admission</a:t>
            </a:r>
            <a:r>
              <a:rPr lang="es-MX" sz="2800" dirty="0"/>
              <a:t>”</a:t>
            </a:r>
          </a:p>
          <a:p>
            <a:r>
              <a:rPr lang="es-MX" sz="2800" b="1" dirty="0"/>
              <a:t>N = 18480</a:t>
            </a:r>
          </a:p>
        </p:txBody>
      </p:sp>
      <p:sp>
        <p:nvSpPr>
          <p:cNvPr id="7" name="CuadroTexto 6"/>
          <p:cNvSpPr txBox="1"/>
          <p:nvPr/>
        </p:nvSpPr>
        <p:spPr>
          <a:xfrm>
            <a:off x="2342434" y="3785343"/>
            <a:ext cx="2861738" cy="1815882"/>
          </a:xfrm>
          <a:prstGeom prst="rect">
            <a:avLst/>
          </a:prstGeom>
          <a:noFill/>
        </p:spPr>
        <p:txBody>
          <a:bodyPr wrap="square" rtlCol="0">
            <a:spAutoFit/>
          </a:bodyPr>
          <a:lstStyle/>
          <a:p>
            <a:pPr algn="ctr"/>
            <a:r>
              <a:rPr lang="es-MX" sz="2800" dirty="0"/>
              <a:t>“lunar </a:t>
            </a:r>
            <a:r>
              <a:rPr lang="es-MX" sz="2800" dirty="0" err="1"/>
              <a:t>effect</a:t>
            </a:r>
            <a:r>
              <a:rPr lang="es-MX" sz="2800" dirty="0"/>
              <a:t>” OR “</a:t>
            </a:r>
            <a:r>
              <a:rPr lang="es-MX" sz="2800" dirty="0" err="1"/>
              <a:t>moon</a:t>
            </a:r>
            <a:r>
              <a:rPr lang="es-MX" sz="2800" dirty="0"/>
              <a:t> </a:t>
            </a:r>
            <a:r>
              <a:rPr lang="es-MX" sz="2800" dirty="0" err="1"/>
              <a:t>effect</a:t>
            </a:r>
            <a:r>
              <a:rPr lang="es-MX" sz="2800" dirty="0"/>
              <a:t>” OR </a:t>
            </a:r>
            <a:br>
              <a:rPr lang="es-MX" sz="2800" dirty="0"/>
            </a:br>
            <a:r>
              <a:rPr lang="es-MX" sz="2800" dirty="0"/>
              <a:t>“lunar </a:t>
            </a:r>
            <a:r>
              <a:rPr lang="es-MX" sz="2800" dirty="0" err="1"/>
              <a:t>effects</a:t>
            </a:r>
            <a:r>
              <a:rPr lang="es-MX" sz="2800" dirty="0"/>
              <a:t>”</a:t>
            </a:r>
          </a:p>
          <a:p>
            <a:pPr algn="ctr"/>
            <a:r>
              <a:rPr lang="es-MX" sz="2800" b="1" dirty="0"/>
              <a:t>N = 37</a:t>
            </a:r>
          </a:p>
        </p:txBody>
      </p:sp>
      <p:sp>
        <p:nvSpPr>
          <p:cNvPr id="8" name="CuadroTexto 7"/>
          <p:cNvSpPr txBox="1"/>
          <p:nvPr/>
        </p:nvSpPr>
        <p:spPr>
          <a:xfrm>
            <a:off x="5351370" y="4325252"/>
            <a:ext cx="1097639" cy="523220"/>
          </a:xfrm>
          <a:prstGeom prst="rect">
            <a:avLst/>
          </a:prstGeom>
          <a:noFill/>
        </p:spPr>
        <p:txBody>
          <a:bodyPr wrap="square" rtlCol="0">
            <a:spAutoFit/>
          </a:bodyPr>
          <a:lstStyle/>
          <a:p>
            <a:r>
              <a:rPr lang="es-MX" sz="2800" b="1" dirty="0"/>
              <a:t>N = 1</a:t>
            </a:r>
          </a:p>
        </p:txBody>
      </p:sp>
      <p:sp>
        <p:nvSpPr>
          <p:cNvPr id="6" name="CuadroTexto 5"/>
          <p:cNvSpPr txBox="1"/>
          <p:nvPr/>
        </p:nvSpPr>
        <p:spPr>
          <a:xfrm>
            <a:off x="0" y="7400"/>
            <a:ext cx="12192000" cy="2308324"/>
          </a:xfrm>
          <a:prstGeom prst="rect">
            <a:avLst/>
          </a:prstGeom>
          <a:noFill/>
        </p:spPr>
        <p:txBody>
          <a:bodyPr wrap="square" rtlCol="0">
            <a:spAutoFit/>
          </a:bodyPr>
          <a:lstStyle/>
          <a:p>
            <a:r>
              <a:rPr lang="es-MX" sz="4800" dirty="0"/>
              <a:t>((“lunar </a:t>
            </a:r>
            <a:r>
              <a:rPr lang="es-MX" sz="4800" dirty="0" err="1"/>
              <a:t>effect</a:t>
            </a:r>
            <a:r>
              <a:rPr lang="es-MX" sz="4800" dirty="0"/>
              <a:t>” </a:t>
            </a:r>
            <a:r>
              <a:rPr lang="es-MX" sz="7200" dirty="0"/>
              <a:t>OR</a:t>
            </a:r>
            <a:r>
              <a:rPr lang="es-MX" sz="4800" dirty="0"/>
              <a:t> “</a:t>
            </a:r>
            <a:r>
              <a:rPr lang="es-MX" sz="4800" dirty="0" err="1"/>
              <a:t>moon</a:t>
            </a:r>
            <a:r>
              <a:rPr lang="es-MX" sz="4800" dirty="0"/>
              <a:t> </a:t>
            </a:r>
            <a:r>
              <a:rPr lang="es-MX" sz="4800" dirty="0" err="1"/>
              <a:t>effect</a:t>
            </a:r>
            <a:r>
              <a:rPr lang="es-MX" sz="4800" dirty="0"/>
              <a:t>”) </a:t>
            </a:r>
            <a:r>
              <a:rPr lang="es-MX" sz="7200" dirty="0"/>
              <a:t>OR</a:t>
            </a:r>
            <a:r>
              <a:rPr lang="es-MX" sz="4800" dirty="0"/>
              <a:t> “lunar </a:t>
            </a:r>
            <a:r>
              <a:rPr lang="es-MX" sz="4800" dirty="0" err="1"/>
              <a:t>effects</a:t>
            </a:r>
            <a:r>
              <a:rPr lang="es-MX" sz="4800" dirty="0"/>
              <a:t>”) </a:t>
            </a:r>
            <a:r>
              <a:rPr lang="es-MX" sz="7200" dirty="0"/>
              <a:t>AND </a:t>
            </a:r>
            <a:r>
              <a:rPr lang="es-MX" sz="4800" dirty="0"/>
              <a:t>“hospital </a:t>
            </a:r>
            <a:r>
              <a:rPr lang="es-MX" sz="4800" dirty="0" err="1"/>
              <a:t>admission</a:t>
            </a:r>
            <a:r>
              <a:rPr lang="es-MX" sz="4800" dirty="0"/>
              <a:t>”</a:t>
            </a:r>
          </a:p>
        </p:txBody>
      </p:sp>
    </p:spTree>
    <p:extLst>
      <p:ext uri="{BB962C8B-B14F-4D97-AF65-F5344CB8AC3E}">
        <p14:creationId xmlns:p14="http://schemas.microsoft.com/office/powerpoint/2010/main" val="832281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312833" y="1401291"/>
            <a:ext cx="9210024" cy="5103870"/>
          </a:xfrm>
        </p:spPr>
        <p:txBody>
          <a:bodyPr>
            <a:noAutofit/>
          </a:bodyPr>
          <a:lstStyle/>
          <a:p>
            <a:pPr marL="0" indent="0">
              <a:buNone/>
            </a:pPr>
            <a:r>
              <a:rPr lang="es-MX" sz="3600" dirty="0">
                <a:solidFill>
                  <a:schemeClr val="tx1">
                    <a:lumMod val="50000"/>
                    <a:lumOff val="50000"/>
                  </a:schemeClr>
                </a:solidFill>
              </a:rPr>
              <a:t>1. Operadores booleanos</a:t>
            </a:r>
          </a:p>
          <a:p>
            <a:pPr marL="0" indent="0">
              <a:buNone/>
            </a:pPr>
            <a:br>
              <a:rPr lang="es-MX" sz="3600" dirty="0">
                <a:solidFill>
                  <a:schemeClr val="tx1">
                    <a:lumMod val="50000"/>
                    <a:lumOff val="50000"/>
                  </a:schemeClr>
                </a:solidFill>
              </a:rPr>
            </a:br>
            <a:r>
              <a:rPr lang="es-MX" sz="3600" b="1" dirty="0">
                <a:solidFill>
                  <a:schemeClr val="bg1"/>
                </a:solidFill>
              </a:rPr>
              <a:t>2. Uso de “”</a:t>
            </a:r>
          </a:p>
          <a:p>
            <a:pPr marL="0" indent="0">
              <a:buNone/>
            </a:pPr>
            <a:br>
              <a:rPr lang="es-MX" sz="3600" dirty="0">
                <a:solidFill>
                  <a:schemeClr val="tx1">
                    <a:lumMod val="50000"/>
                    <a:lumOff val="50000"/>
                  </a:schemeClr>
                </a:solidFill>
              </a:rPr>
            </a:br>
            <a:r>
              <a:rPr lang="es-MX" sz="3600" dirty="0">
                <a:solidFill>
                  <a:schemeClr val="tx1">
                    <a:lumMod val="50000"/>
                    <a:lumOff val="50000"/>
                  </a:schemeClr>
                </a:solidFill>
              </a:rPr>
              <a:t>3. </a:t>
            </a:r>
            <a:r>
              <a:rPr lang="es-MX" sz="3600" dirty="0" err="1">
                <a:solidFill>
                  <a:schemeClr val="tx1">
                    <a:lumMod val="50000"/>
                    <a:lumOff val="50000"/>
                  </a:schemeClr>
                </a:solidFill>
              </a:rPr>
              <a:t>MeSH</a:t>
            </a:r>
            <a:br>
              <a:rPr lang="es-MX" sz="3600" dirty="0">
                <a:solidFill>
                  <a:schemeClr val="tx1">
                    <a:lumMod val="50000"/>
                    <a:lumOff val="50000"/>
                  </a:schemeClr>
                </a:solidFill>
              </a:rPr>
            </a:br>
            <a:endParaRPr lang="es-MX" sz="3600" dirty="0">
              <a:solidFill>
                <a:schemeClr val="tx1">
                  <a:lumMod val="50000"/>
                  <a:lumOff val="50000"/>
                </a:schemeClr>
              </a:solidFill>
            </a:endParaRPr>
          </a:p>
          <a:p>
            <a:pPr marL="0" indent="0">
              <a:buNone/>
            </a:pPr>
            <a:r>
              <a:rPr lang="es-MX" sz="3600" dirty="0">
                <a:solidFill>
                  <a:schemeClr val="tx1">
                    <a:lumMod val="50000"/>
                    <a:lumOff val="50000"/>
                  </a:schemeClr>
                </a:solidFill>
              </a:rPr>
              <a:t>4. Filtros</a:t>
            </a:r>
            <a:br>
              <a:rPr lang="es-MX" sz="3600" dirty="0">
                <a:solidFill>
                  <a:schemeClr val="tx1">
                    <a:lumMod val="50000"/>
                    <a:lumOff val="50000"/>
                  </a:schemeClr>
                </a:solidFill>
              </a:rPr>
            </a:br>
            <a:endParaRPr lang="es-MX" sz="3600" dirty="0">
              <a:solidFill>
                <a:schemeClr val="tx1">
                  <a:lumMod val="50000"/>
                  <a:lumOff val="50000"/>
                </a:schemeClr>
              </a:solidFill>
            </a:endParaRPr>
          </a:p>
          <a:p>
            <a:pPr marL="0" indent="0">
              <a:buNone/>
            </a:pPr>
            <a:r>
              <a:rPr lang="es-MX" sz="3600" dirty="0">
                <a:solidFill>
                  <a:schemeClr val="tx1">
                    <a:lumMod val="50000"/>
                    <a:lumOff val="50000"/>
                  </a:schemeClr>
                </a:solidFill>
              </a:rPr>
              <a:t>5. Descriptores</a:t>
            </a:r>
          </a:p>
        </p:txBody>
      </p:sp>
      <p:sp>
        <p:nvSpPr>
          <p:cNvPr id="12" name="CuadroTexto 11"/>
          <p:cNvSpPr txBox="1"/>
          <p:nvPr/>
        </p:nvSpPr>
        <p:spPr>
          <a:xfrm>
            <a:off x="247589" y="154825"/>
            <a:ext cx="7298793" cy="830997"/>
          </a:xfrm>
          <a:prstGeom prst="rect">
            <a:avLst/>
          </a:prstGeom>
          <a:noFill/>
        </p:spPr>
        <p:txBody>
          <a:bodyPr wrap="none" rtlCol="0">
            <a:spAutoFit/>
          </a:bodyPr>
          <a:lstStyle/>
          <a:p>
            <a:r>
              <a:rPr lang="es-MX" sz="4800" b="1" dirty="0">
                <a:solidFill>
                  <a:schemeClr val="bg1"/>
                </a:solidFill>
                <a:latin typeface="Times New Roman" panose="02020603050405020304" pitchFamily="18" charset="0"/>
                <a:cs typeface="Times New Roman" panose="02020603050405020304" pitchFamily="18" charset="0"/>
              </a:rPr>
              <a:t>Herramientas de búsqueda</a:t>
            </a:r>
          </a:p>
        </p:txBody>
      </p:sp>
    </p:spTree>
    <p:extLst>
      <p:ext uri="{BB962C8B-B14F-4D97-AF65-F5344CB8AC3E}">
        <p14:creationId xmlns:p14="http://schemas.microsoft.com/office/powerpoint/2010/main" val="300634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6271" t="8878" r="8057" b="5407"/>
          <a:stretch/>
        </p:blipFill>
        <p:spPr>
          <a:xfrm>
            <a:off x="0" y="0"/>
            <a:ext cx="11146972" cy="6270172"/>
          </a:xfrm>
          <a:prstGeom prst="rect">
            <a:avLst/>
          </a:prstGeom>
        </p:spPr>
      </p:pic>
      <p:sp>
        <p:nvSpPr>
          <p:cNvPr id="4" name="Rectángulo 3"/>
          <p:cNvSpPr/>
          <p:nvPr/>
        </p:nvSpPr>
        <p:spPr>
          <a:xfrm>
            <a:off x="8339784" y="913312"/>
            <a:ext cx="2807188" cy="594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p:cNvSpPr/>
          <p:nvPr/>
        </p:nvSpPr>
        <p:spPr>
          <a:xfrm>
            <a:off x="1810210" y="1451429"/>
            <a:ext cx="1644190" cy="4934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2721428" y="343715"/>
            <a:ext cx="2271485" cy="46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p:cNvPicPr>
            <a:picLocks noChangeAspect="1"/>
          </p:cNvPicPr>
          <p:nvPr/>
        </p:nvPicPr>
        <p:blipFill>
          <a:blip r:embed="rId3"/>
          <a:stretch>
            <a:fillRect/>
          </a:stretch>
        </p:blipFill>
        <p:spPr>
          <a:xfrm>
            <a:off x="8712426" y="1451429"/>
            <a:ext cx="2880000" cy="2880000"/>
          </a:xfrm>
          <a:prstGeom prst="rect">
            <a:avLst/>
          </a:prstGeom>
        </p:spPr>
      </p:pic>
      <p:sp>
        <p:nvSpPr>
          <p:cNvPr id="14" name="CuadroTexto 13"/>
          <p:cNvSpPr txBox="1"/>
          <p:nvPr/>
        </p:nvSpPr>
        <p:spPr>
          <a:xfrm>
            <a:off x="9298929" y="4888437"/>
            <a:ext cx="2622597" cy="830997"/>
          </a:xfrm>
          <a:prstGeom prst="rect">
            <a:avLst/>
          </a:prstGeom>
          <a:noFill/>
        </p:spPr>
        <p:txBody>
          <a:bodyPr wrap="square" rtlCol="0">
            <a:spAutoFit/>
          </a:bodyPr>
          <a:lstStyle/>
          <a:p>
            <a:r>
              <a:rPr lang="es-MX" sz="2400" dirty="0"/>
              <a:t>hospital </a:t>
            </a:r>
            <a:r>
              <a:rPr lang="es-MX" sz="2400" dirty="0" err="1"/>
              <a:t>admission</a:t>
            </a:r>
            <a:r>
              <a:rPr lang="es-MX" sz="2400" dirty="0"/>
              <a:t> </a:t>
            </a:r>
          </a:p>
          <a:p>
            <a:r>
              <a:rPr lang="es-MX" sz="2400" b="1" dirty="0"/>
              <a:t>N = 18481</a:t>
            </a:r>
            <a:r>
              <a:rPr lang="es-MX" sz="2400" dirty="0"/>
              <a:t> </a:t>
            </a:r>
          </a:p>
        </p:txBody>
      </p:sp>
      <p:cxnSp>
        <p:nvCxnSpPr>
          <p:cNvPr id="15" name="Conector recto de flecha 14"/>
          <p:cNvCxnSpPr>
            <a:endCxn id="14" idx="0"/>
          </p:cNvCxnSpPr>
          <p:nvPr/>
        </p:nvCxnSpPr>
        <p:spPr>
          <a:xfrm>
            <a:off x="10174514" y="2873829"/>
            <a:ext cx="435714" cy="20146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5074513" y="1017639"/>
            <a:ext cx="1979709" cy="461665"/>
          </a:xfrm>
          <a:prstGeom prst="rect">
            <a:avLst/>
          </a:prstGeom>
          <a:noFill/>
        </p:spPr>
        <p:txBody>
          <a:bodyPr wrap="none" rtlCol="0">
            <a:spAutoFit/>
          </a:bodyPr>
          <a:lstStyle/>
          <a:p>
            <a:r>
              <a:rPr lang="es-MX" sz="2400" dirty="0">
                <a:solidFill>
                  <a:srgbClr val="FF0000"/>
                </a:solidFill>
              </a:rPr>
              <a:t>con “</a:t>
            </a:r>
            <a:r>
              <a:rPr lang="es-MX" sz="2400" i="1" dirty="0">
                <a:solidFill>
                  <a:srgbClr val="FF0000"/>
                </a:solidFill>
              </a:rPr>
              <a:t>comillas</a:t>
            </a:r>
            <a:r>
              <a:rPr lang="es-MX" sz="2400" dirty="0">
                <a:solidFill>
                  <a:srgbClr val="FF0000"/>
                </a:solidFill>
              </a:rPr>
              <a:t>”</a:t>
            </a:r>
          </a:p>
        </p:txBody>
      </p:sp>
    </p:spTree>
    <p:extLst>
      <p:ext uri="{BB962C8B-B14F-4D97-AF65-F5344CB8AC3E}">
        <p14:creationId xmlns:p14="http://schemas.microsoft.com/office/powerpoint/2010/main" val="2209011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10074</TotalTime>
  <Words>2850</Words>
  <Application>Microsoft Office PowerPoint</Application>
  <PresentationFormat>Widescreen</PresentationFormat>
  <Paragraphs>389</Paragraphs>
  <Slides>122</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122</vt:i4>
      </vt:variant>
    </vt:vector>
  </HeadingPairs>
  <TitlesOfParts>
    <vt:vector size="133" baseType="lpstr">
      <vt:lpstr>Arial</vt:lpstr>
      <vt:lpstr>Calibri</vt:lpstr>
      <vt:lpstr>Calibri Light</vt:lpstr>
      <vt:lpstr>Cambria</vt:lpstr>
      <vt:lpstr>Courier New</vt:lpstr>
      <vt:lpstr>Helvetica LT Std</vt:lpstr>
      <vt:lpstr>SourceSansPro-It</vt:lpstr>
      <vt:lpstr>SourceSansPro-Regular</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javier ortiz</dc:creator>
  <cp:lastModifiedBy>Castiello de Obeso, Santiago</cp:lastModifiedBy>
  <cp:revision>198</cp:revision>
  <dcterms:created xsi:type="dcterms:W3CDTF">2017-02-02T18:35:09Z</dcterms:created>
  <dcterms:modified xsi:type="dcterms:W3CDTF">2024-05-11T17:04:14Z</dcterms:modified>
</cp:coreProperties>
</file>